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506" r:id="rId5"/>
    <p:sldId id="521" r:id="rId6"/>
    <p:sldId id="522" r:id="rId7"/>
    <p:sldId id="526" r:id="rId8"/>
    <p:sldId id="524" r:id="rId9"/>
    <p:sldId id="525" r:id="rId10"/>
    <p:sldId id="527" r:id="rId11"/>
    <p:sldId id="528" r:id="rId12"/>
    <p:sldId id="529" r:id="rId13"/>
    <p:sldId id="262" r:id="rId14"/>
    <p:sldId id="268" r:id="rId15"/>
    <p:sldId id="264" r:id="rId16"/>
    <p:sldId id="263" r:id="rId17"/>
    <p:sldId id="505" r:id="rId18"/>
    <p:sldId id="310" r:id="rId19"/>
    <p:sldId id="517" r:id="rId20"/>
    <p:sldId id="520" r:id="rId21"/>
    <p:sldId id="518" r:id="rId2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4D00"/>
    <a:srgbClr val="80786B"/>
    <a:srgbClr val="69645C"/>
    <a:srgbClr val="2D2415"/>
    <a:srgbClr val="0D2676"/>
    <a:srgbClr val="4F4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4660"/>
  </p:normalViewPr>
  <p:slideViewPr>
    <p:cSldViewPr snapToGrid="0">
      <p:cViewPr varScale="1">
        <p:scale>
          <a:sx n="74" d="100"/>
          <a:sy n="74" d="100"/>
        </p:scale>
        <p:origin x="3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DF01A-0174-4D1C-957A-0C8654FA5E21}" type="datetimeFigureOut">
              <a:t>25/09/2025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1B687-E49A-4404-A0FA-D56BFED34935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1388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“The illiterate of the 21st century will not be those who cannot read and write, but those who cannot learn, unlearn, and relearn.” Alvin Toffler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AB9BB-4D7D-49EB-98B9-24BF0345E9F4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1961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353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2510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51718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+ TEXTO +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6BF4BC-90B8-FA6E-7473-98D18800F95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44452" y="2659117"/>
            <a:ext cx="5278008" cy="2944515"/>
          </a:xfrm>
        </p:spPr>
        <p:txBody>
          <a:bodyPr anchor="b"/>
          <a:lstStyle>
            <a:lvl2pPr marL="0">
              <a:defRPr>
                <a:solidFill>
                  <a:srgbClr val="214588"/>
                </a:solidFill>
              </a:defRPr>
            </a:lvl2pPr>
          </a:lstStyle>
          <a:p>
            <a:pPr lvl="1"/>
            <a:r>
              <a:rPr lang="en-GB" err="1"/>
              <a:t>Texto</a:t>
            </a:r>
            <a:r>
              <a:rPr lang="en-GB"/>
              <a:t> </a:t>
            </a:r>
            <a:r>
              <a:rPr lang="en-GB" err="1"/>
              <a:t>Tamanho</a:t>
            </a:r>
            <a:r>
              <a:rPr lang="en-GB"/>
              <a:t> 3</a:t>
            </a:r>
            <a:br>
              <a:rPr lang="en-GB"/>
            </a:br>
            <a:r>
              <a:rPr lang="en-GB"/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308101-DED8-655A-6C90-C57C9E895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7BB74-9881-2845-AB36-004E96B0F241}" type="datetime1">
              <a:rPr lang="en-US" smtClean="0"/>
              <a:t>9/25/2025</a:t>
            </a:fld>
            <a:endParaRPr lang="en-P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D9EA5E-7EA1-C5C0-51D4-750D463FD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49AE-7282-094B-953E-8806FB33A358}" type="slidenum">
              <a:rPr lang="en-PT" smtClean="0"/>
              <a:t>‹nº›</a:t>
            </a:fld>
            <a:endParaRPr lang="en-PT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DD4759A6-B92A-769E-DE26-9EC8EF64009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544452" y="557048"/>
            <a:ext cx="5278008" cy="1839312"/>
          </a:xfrm>
        </p:spPr>
        <p:txBody>
          <a:bodyPr anchor="t"/>
          <a:lstStyle>
            <a:lvl1pPr>
              <a:defRPr>
                <a:solidFill>
                  <a:srgbClr val="214588"/>
                </a:solidFill>
              </a:defRPr>
            </a:lvl1pPr>
            <a:lvl2pPr marL="0">
              <a:defRPr>
                <a:solidFill>
                  <a:srgbClr val="214588"/>
                </a:solidFill>
              </a:defRPr>
            </a:lvl2pPr>
          </a:lstStyle>
          <a:p>
            <a:pPr lvl="0"/>
            <a:r>
              <a:rPr lang="en-GB" err="1"/>
              <a:t>Texto</a:t>
            </a:r>
            <a:r>
              <a:rPr lang="en-GB"/>
              <a:t> </a:t>
            </a:r>
            <a:r>
              <a:rPr lang="en-GB" err="1"/>
              <a:t>Tamanho</a:t>
            </a:r>
            <a:r>
              <a:rPr lang="en-GB"/>
              <a:t> 2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E0E8ECF7-F826-F27C-4E6F-F30C85F088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71540" y="550862"/>
            <a:ext cx="5278438" cy="5052770"/>
          </a:xfrm>
          <a:blipFill>
            <a:blip r:embed="rId2"/>
            <a:stretch>
              <a:fillRect l="-38" t="-3123" r="38" b="-6712"/>
            </a:stretch>
          </a:blipFill>
        </p:spPr>
        <p:txBody>
          <a:bodyPr/>
          <a:lstStyle/>
          <a:p>
            <a:r>
              <a:rPr lang="en-GB"/>
              <a:t>Click icon to add picture</a:t>
            </a:r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851636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060553-41DD-C0C3-2B65-44634F3BD44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CF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 sz="270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A75AC-03D4-1A41-7F87-003860289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C2EB7-BA81-4E45-9012-92B67FB47B75}" type="datetime1">
              <a:rPr lang="en-US" smtClean="0"/>
              <a:t>9/25/2025</a:t>
            </a:fld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9D87A2-4DAC-27C7-97EA-8D02A831D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49AE-7282-094B-953E-8806FB33A358}" type="slidenum">
              <a:rPr lang="en-PT" smtClean="0"/>
              <a:t>‹nº›</a:t>
            </a:fld>
            <a:endParaRPr lang="en-PT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5572836-3EFE-23E4-602A-8E1721CC92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4452" y="2761414"/>
            <a:ext cx="11103096" cy="1335174"/>
          </a:xfrm>
        </p:spPr>
        <p:txBody>
          <a:bodyPr anchor="ctr"/>
          <a:lstStyle>
            <a:lvl1pPr algn="ctr">
              <a:defRPr sz="6000">
                <a:solidFill>
                  <a:srgbClr val="214588"/>
                </a:solidFill>
              </a:defRPr>
            </a:lvl1pPr>
          </a:lstStyle>
          <a:p>
            <a:r>
              <a:rPr lang="en-GB" err="1"/>
              <a:t>Texto</a:t>
            </a:r>
            <a:r>
              <a:rPr lang="en-GB"/>
              <a:t> </a:t>
            </a:r>
            <a:r>
              <a:rPr lang="en-GB" err="1"/>
              <a:t>tamanho</a:t>
            </a:r>
            <a:r>
              <a:rPr lang="en-GB"/>
              <a:t> 1</a:t>
            </a:r>
            <a:endParaRPr lang="en-PT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5B5780-2D3C-2D95-6C47-C7267919F2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95440" y="6014722"/>
            <a:ext cx="201120" cy="22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03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+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6BF4BC-90B8-FA6E-7473-98D18800F95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69540" y="551558"/>
            <a:ext cx="5278008" cy="5052074"/>
          </a:xfrm>
        </p:spPr>
        <p:txBody>
          <a:bodyPr/>
          <a:lstStyle>
            <a:lvl2pPr marL="0">
              <a:defRPr>
                <a:solidFill>
                  <a:srgbClr val="214588"/>
                </a:solidFill>
              </a:defRPr>
            </a:lvl2pPr>
          </a:lstStyle>
          <a:p>
            <a:pPr lvl="1"/>
            <a:r>
              <a:rPr lang="en-GB" err="1"/>
              <a:t>Texto</a:t>
            </a:r>
            <a:r>
              <a:rPr lang="en-GB"/>
              <a:t> </a:t>
            </a:r>
            <a:r>
              <a:rPr lang="en-GB" err="1"/>
              <a:t>Tamanho</a:t>
            </a:r>
            <a:r>
              <a:rPr lang="en-GB"/>
              <a:t> 3</a:t>
            </a:r>
            <a:br>
              <a:rPr lang="en-GB"/>
            </a:br>
            <a:r>
              <a:rPr lang="en-GB"/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308101-DED8-655A-6C90-C57C9E895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F46B6-195C-F547-BB7B-D88190AF6510}" type="datetime1">
              <a:rPr lang="en-US" smtClean="0"/>
              <a:t>9/25/2025</a:t>
            </a:fld>
            <a:endParaRPr lang="en-P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D9EA5E-7EA1-C5C0-51D4-750D463FD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49AE-7282-094B-953E-8806FB33A358}" type="slidenum">
              <a:rPr lang="en-PT" smtClean="0"/>
              <a:t>‹nº›</a:t>
            </a:fld>
            <a:endParaRPr lang="en-PT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69BDBCEA-6605-4794-6226-0B2E34C59E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0030" y="550862"/>
            <a:ext cx="5278438" cy="5052770"/>
          </a:xfrm>
          <a:blipFill>
            <a:blip r:embed="rId2"/>
            <a:stretch>
              <a:fillRect l="-38" t="-3123" r="38" b="-6712"/>
            </a:stretch>
          </a:blipFill>
        </p:spPr>
        <p:txBody>
          <a:bodyPr/>
          <a:lstStyle/>
          <a:p>
            <a:r>
              <a:rPr lang="en-GB"/>
              <a:t>Click icon to add picture</a:t>
            </a:r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958378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8C33B771-CC75-FA2B-918F-A2C20F26B3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-6411"/>
            <a:ext cx="12192000" cy="6870822"/>
          </a:xfrm>
          <a:blipFill>
            <a:blip r:embed="rId2"/>
            <a:stretch>
              <a:fillRect l="-14" t="-30575" r="-1" b="-56021"/>
            </a:stretch>
          </a:blipFill>
        </p:spPr>
        <p:txBody>
          <a:bodyPr/>
          <a:lstStyle/>
          <a:p>
            <a:r>
              <a:rPr lang="en-GB"/>
              <a:t>Click icon to add picture</a:t>
            </a:r>
            <a:endParaRPr lang="en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5D4F29-FCEE-0A7E-8B08-EFD1744A6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498A6A-D67D-154A-B2B4-DF8FFAF5B3CE}" type="datetime1">
              <a:rPr lang="en-US" smtClean="0"/>
              <a:t>9/25/2025</a:t>
            </a:fld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ACAFF-0D90-97BF-C654-2E7AAE8CA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0A149AE-7282-094B-953E-8806FB33A358}" type="slidenum">
              <a:rPr lang="en-PT" smtClean="0"/>
              <a:pPr/>
              <a:t>‹nº›</a:t>
            </a:fld>
            <a:endParaRPr lang="en-PT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0A27968-14D1-8DB6-09F9-19CF12F8522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4452" y="550100"/>
            <a:ext cx="11103096" cy="374663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err="1"/>
              <a:t>Texto</a:t>
            </a:r>
            <a:r>
              <a:rPr lang="en-GB"/>
              <a:t> </a:t>
            </a:r>
            <a:r>
              <a:rPr lang="en-GB" err="1"/>
              <a:t>Tamanho</a:t>
            </a:r>
            <a:r>
              <a:rPr lang="en-GB"/>
              <a:t> 2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D2F63E-DAD3-CD16-5132-19196A5A34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95440" y="6014722"/>
            <a:ext cx="201120" cy="22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23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13E7EAA-D1EF-4585-28A6-DDF933C7F4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882" t="31414" r="40114" b="12422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5D4F29-FCEE-0A7E-8B08-EFD1744A6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A0EDF-4391-D845-9609-58A6943A3FBB}" type="datetime1">
              <a:rPr lang="en-US" smtClean="0"/>
              <a:t>9/25/2025</a:t>
            </a:fld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ACAFF-0D90-97BF-C654-2E7AAE8CA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149AE-7282-094B-953E-8806FB33A358}" type="slidenum">
              <a:rPr lang="en-PT" smtClean="0"/>
              <a:t>‹nº›</a:t>
            </a:fld>
            <a:endParaRPr lang="en-PT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73B8835-DDB6-E0FE-CB09-2893B3295A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95440" y="6014722"/>
            <a:ext cx="201120" cy="22123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55952-B3F7-3F9B-ADA4-67074018380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4452" y="523044"/>
            <a:ext cx="11103096" cy="374663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>
                <a:solidFill>
                  <a:srgbClr val="214588"/>
                </a:solidFill>
              </a:defRPr>
            </a:lvl1pPr>
          </a:lstStyle>
          <a:p>
            <a:pPr lvl="0"/>
            <a:r>
              <a:rPr lang="en-GB" err="1"/>
              <a:t>Texto</a:t>
            </a:r>
            <a:r>
              <a:rPr lang="en-GB"/>
              <a:t> </a:t>
            </a:r>
            <a:r>
              <a:rPr lang="en-GB" err="1"/>
              <a:t>Tamanho</a:t>
            </a:r>
            <a:r>
              <a:rPr lang="en-GB"/>
              <a:t> 2 </a:t>
            </a:r>
            <a:br>
              <a:rPr lang="en-GB"/>
            </a:br>
            <a:r>
              <a:rPr lang="en-GB"/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centuries.</a:t>
            </a:r>
          </a:p>
        </p:txBody>
      </p:sp>
    </p:spTree>
    <p:extLst>
      <p:ext uri="{BB962C8B-B14F-4D97-AF65-F5344CB8AC3E}">
        <p14:creationId xmlns:p14="http://schemas.microsoft.com/office/powerpoint/2010/main" val="1643566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305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462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6420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49149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5550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9934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9164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8066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1C0BB-DC71-4713-A787-95011EDB8CA8}" type="datetimeFigureOut">
              <a:rPr lang="pt-PT" smtClean="0"/>
              <a:t>25/09/2025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16595-07AD-4646-803E-1CCE41789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206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4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8B4B26A7-0EC4-ED91-1116-C8217B9FBF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381D619-A833-6A2F-604E-9AB44ED7E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71" y="2647942"/>
            <a:ext cx="10827657" cy="156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4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Uma imagem com círculo, Saturação de cores, Gráficos, arte&#10;&#10;Descrição gerada automaticamente">
            <a:extLst>
              <a:ext uri="{FF2B5EF4-FFF2-40B4-BE49-F238E27FC236}">
                <a16:creationId xmlns:a16="http://schemas.microsoft.com/office/drawing/2014/main" id="{31D87E47-8FC2-A834-DEEA-256588E6DE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212" t="10657" r="29151" b="15178"/>
          <a:stretch/>
        </p:blipFill>
        <p:spPr>
          <a:xfrm>
            <a:off x="2819400" y="152400"/>
            <a:ext cx="6548593" cy="656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687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223DD9F5-6467-AEBB-527A-2168973C49B8}"/>
              </a:ext>
            </a:extLst>
          </p:cNvPr>
          <p:cNvSpPr/>
          <p:nvPr/>
        </p:nvSpPr>
        <p:spPr>
          <a:xfrm rot="21246576">
            <a:off x="-339278" y="1046516"/>
            <a:ext cx="11601476" cy="6500373"/>
          </a:xfrm>
          <a:prstGeom prst="rect">
            <a:avLst/>
          </a:prstGeom>
          <a:solidFill>
            <a:srgbClr val="900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B1A9A88D-A787-7B87-8BB7-6A92FEDE6174}"/>
              </a:ext>
            </a:extLst>
          </p:cNvPr>
          <p:cNvSpPr/>
          <p:nvPr/>
        </p:nvSpPr>
        <p:spPr>
          <a:xfrm rot="21431135">
            <a:off x="-619962" y="2694818"/>
            <a:ext cx="12475312" cy="6217033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2" name="TextBox 2"/>
          <p:cNvSpPr txBox="1"/>
          <p:nvPr/>
        </p:nvSpPr>
        <p:spPr>
          <a:xfrm rot="21419944">
            <a:off x="1271786" y="3679711"/>
            <a:ext cx="9706218" cy="1827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45"/>
              </a:lnSpc>
            </a:pPr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A Fundação Livraria Lello é uma instituição cultural dedicada à promoção do pensamento crítico, ao acesso ao conhecimento e ao fortalecimento das relações entre comunidades e património.</a:t>
            </a:r>
            <a:br>
              <a:rPr lang="pt-PT" sz="1700" dirty="0">
                <a:solidFill>
                  <a:schemeClr val="bg1"/>
                </a:solidFill>
                <a:latin typeface="Lionesa SemiSerif regular"/>
              </a:rPr>
            </a:br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Inspirada na herança literária da Livraria Lello, a Fundação ambiciona criar um património contemporâneo vivo, fazendo da leitura uma ferramenta de transformação individual e coletiva.</a:t>
            </a:r>
            <a:br>
              <a:rPr lang="pt-PT" sz="1700" dirty="0">
                <a:solidFill>
                  <a:schemeClr val="bg1"/>
                </a:solidFill>
                <a:latin typeface="Lionesa SemiSerif regular"/>
              </a:rPr>
            </a:br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Com a missão audaz de “capacitar as pessoas a ler o mundo”, procura inspirar ações geradoras de prosperidade, contribuindo para uma sociedade mais inclusiva, participativa e culturalmente enriquecida.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C1438651-499B-0148-A833-A4FDBF6756A6}"/>
              </a:ext>
            </a:extLst>
          </p:cNvPr>
          <p:cNvSpPr txBox="1">
            <a:spLocks/>
          </p:cNvSpPr>
          <p:nvPr/>
        </p:nvSpPr>
        <p:spPr>
          <a:xfrm rot="21245714">
            <a:off x="1262140" y="1534940"/>
            <a:ext cx="3255005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bg1"/>
                </a:solidFill>
                <a:latin typeface="Lionesa SemiSerif regular"/>
              </a:rPr>
              <a:t>O QUE É A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7B567179-081B-7157-5198-A915AFD102CE}"/>
              </a:ext>
            </a:extLst>
          </p:cNvPr>
          <p:cNvSpPr txBox="1">
            <a:spLocks/>
          </p:cNvSpPr>
          <p:nvPr/>
        </p:nvSpPr>
        <p:spPr>
          <a:xfrm rot="21245714">
            <a:off x="3102300" y="1495686"/>
            <a:ext cx="8853314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bg1"/>
                </a:solidFill>
                <a:latin typeface="Lionesa SemiSerif regular"/>
              </a:rPr>
              <a:t>FUNDAÇÃO LIVRARIA LELLO?</a:t>
            </a:r>
          </a:p>
        </p:txBody>
      </p:sp>
    </p:spTree>
    <p:extLst>
      <p:ext uri="{BB962C8B-B14F-4D97-AF65-F5344CB8AC3E}">
        <p14:creationId xmlns:p14="http://schemas.microsoft.com/office/powerpoint/2010/main" val="2165542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614597FE-ACDE-B3EE-B953-98187C746E33}"/>
              </a:ext>
            </a:extLst>
          </p:cNvPr>
          <p:cNvSpPr/>
          <p:nvPr/>
        </p:nvSpPr>
        <p:spPr>
          <a:xfrm rot="21426075">
            <a:off x="320854" y="118103"/>
            <a:ext cx="12527620" cy="6660875"/>
          </a:xfrm>
          <a:prstGeom prst="rect">
            <a:avLst/>
          </a:prstGeom>
          <a:solidFill>
            <a:srgbClr val="FE4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7361D899-42A0-6D8E-7DD6-E758EC3FBDF7}"/>
              </a:ext>
            </a:extLst>
          </p:cNvPr>
          <p:cNvSpPr/>
          <p:nvPr/>
        </p:nvSpPr>
        <p:spPr>
          <a:xfrm rot="21259633">
            <a:off x="991424" y="1408552"/>
            <a:ext cx="13020267" cy="6217033"/>
          </a:xfrm>
          <a:prstGeom prst="rect">
            <a:avLst/>
          </a:prstGeom>
          <a:solidFill>
            <a:srgbClr val="900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4" name="TextBox 4"/>
          <p:cNvSpPr txBox="1"/>
          <p:nvPr/>
        </p:nvSpPr>
        <p:spPr>
          <a:xfrm rot="21248513">
            <a:off x="1315492" y="2448445"/>
            <a:ext cx="10360930" cy="30549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45"/>
              </a:lnSpc>
            </a:pP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Na base da Fundação está a missão de “inspirar as pessoas a ler o mundo”, não como meros espectadores, mas como participantes ativos na construção de um novo capítulo.</a:t>
            </a:r>
            <a:br>
              <a:rPr lang="pt-PT" sz="1600" dirty="0">
                <a:solidFill>
                  <a:schemeClr val="bg1"/>
                </a:solidFill>
                <a:latin typeface="Lionesa SemiSerif regular"/>
              </a:rPr>
            </a:b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Acreditamos que, ao dar nova vida às páginas do passado, ao estimular a procura pelo conhecimento e ao capacitar comunidades, contribuímos para um mundo em que cada pessoa pode ‘ler’ de forma única e transformadora.</a:t>
            </a:r>
            <a:br>
              <a:rPr lang="pt-PT" sz="1600" dirty="0">
                <a:solidFill>
                  <a:schemeClr val="bg1"/>
                </a:solidFill>
                <a:latin typeface="Lionesa SemiSerif regular"/>
              </a:rPr>
            </a:b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Imaginamos um futuro onde a leitura não apenas enriquece o intelecto, mas também inspira a ação, fortalece a coesão social e impulsiona a construção de uma sociedade mais educada, inclusiva e culturalmente vibrante.</a:t>
            </a:r>
            <a:br>
              <a:rPr lang="pt-PT" sz="1600" dirty="0">
                <a:solidFill>
                  <a:schemeClr val="bg1"/>
                </a:solidFill>
                <a:latin typeface="Lionesa SemiSerif regular"/>
              </a:rPr>
            </a:b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Queremos cultivar um mundo em que as histórias nos unem numa vasta rede de experiências partilhadas e nos inspiram a cuidar do planeta, dos nossos sonhos e uns dos outros.</a:t>
            </a:r>
            <a:br>
              <a:rPr lang="pt-PT" sz="1600" dirty="0">
                <a:solidFill>
                  <a:schemeClr val="bg1"/>
                </a:solidFill>
                <a:latin typeface="Lionesa SemiSerif regular"/>
              </a:rPr>
            </a:b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Este é o início de uma narrativa que se desenrola com olhos brilhantes, corações abertos e mentes curiosas, promovendo bem-estar e felicidade a cada virar de página, sempre com a visão clara de contribuir para a prosperidade humana.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3D41CED-DDDD-E621-ACE7-2EF671126643}"/>
              </a:ext>
            </a:extLst>
          </p:cNvPr>
          <p:cNvSpPr txBox="1">
            <a:spLocks/>
          </p:cNvSpPr>
          <p:nvPr/>
        </p:nvSpPr>
        <p:spPr>
          <a:xfrm rot="21418995">
            <a:off x="709789" y="492415"/>
            <a:ext cx="5680895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bg1"/>
                </a:solidFill>
                <a:latin typeface="Lionesa SemiSerif regular"/>
              </a:rPr>
              <a:t>CAPACITAR AS PESSOAS</a:t>
            </a:r>
            <a:endParaRPr lang="pt-PT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E02C7FC4-3D88-7C97-3C1B-2C2514BB9FB1}"/>
              </a:ext>
            </a:extLst>
          </p:cNvPr>
          <p:cNvSpPr txBox="1">
            <a:spLocks/>
          </p:cNvSpPr>
          <p:nvPr/>
        </p:nvSpPr>
        <p:spPr>
          <a:xfrm rot="21389120">
            <a:off x="4348475" y="731508"/>
            <a:ext cx="6152962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bg1"/>
                </a:solidFill>
                <a:latin typeface="Lionesa SemiSerif regular"/>
              </a:rPr>
              <a:t>A LER O MUNDO</a:t>
            </a:r>
            <a:endParaRPr lang="pt-PT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73785745-2CB1-E050-0F22-7F89390AC99A}"/>
              </a:ext>
            </a:extLst>
          </p:cNvPr>
          <p:cNvSpPr/>
          <p:nvPr/>
        </p:nvSpPr>
        <p:spPr>
          <a:xfrm rot="491903">
            <a:off x="3510147" y="923506"/>
            <a:ext cx="10318045" cy="6895717"/>
          </a:xfrm>
          <a:prstGeom prst="rect">
            <a:avLst/>
          </a:prstGeom>
          <a:solidFill>
            <a:srgbClr val="900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C463097-A93E-6F33-D529-67BB8B3E8650}"/>
              </a:ext>
            </a:extLst>
          </p:cNvPr>
          <p:cNvSpPr/>
          <p:nvPr/>
        </p:nvSpPr>
        <p:spPr>
          <a:xfrm rot="372213">
            <a:off x="2229079" y="2908050"/>
            <a:ext cx="12527620" cy="5533721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B475E86-5E4D-880D-DE7E-6E6FBB2631C6}"/>
              </a:ext>
            </a:extLst>
          </p:cNvPr>
          <p:cNvSpPr/>
          <p:nvPr/>
        </p:nvSpPr>
        <p:spPr>
          <a:xfrm rot="160716">
            <a:off x="1186550" y="4677182"/>
            <a:ext cx="12527620" cy="5601124"/>
          </a:xfrm>
          <a:prstGeom prst="rect">
            <a:avLst/>
          </a:prstGeom>
          <a:solidFill>
            <a:srgbClr val="FE4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2AF21C0D-4A2F-1339-3A40-141ACC7D81D7}"/>
              </a:ext>
            </a:extLst>
          </p:cNvPr>
          <p:cNvSpPr txBox="1"/>
          <p:nvPr/>
        </p:nvSpPr>
        <p:spPr>
          <a:xfrm rot="476850">
            <a:off x="4241550" y="1261321"/>
            <a:ext cx="7338057" cy="14002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Capacitar a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relação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com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os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territórios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e o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património</a:t>
            </a:r>
            <a:endParaRPr lang="pt-PT" dirty="0" err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ts val="2985"/>
              </a:lnSpc>
            </a:pP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Promover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uma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ligação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profunda entre as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comunidades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e o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seu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património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cultural,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capacitando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os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indivíduos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a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envolverem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-se de forma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significativa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com o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ambiente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envolvente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844C87D-B668-27D6-CE6D-631DB68C8C71}"/>
              </a:ext>
            </a:extLst>
          </p:cNvPr>
          <p:cNvSpPr txBox="1">
            <a:spLocks/>
          </p:cNvSpPr>
          <p:nvPr/>
        </p:nvSpPr>
        <p:spPr>
          <a:xfrm>
            <a:off x="553283" y="415321"/>
            <a:ext cx="5486400" cy="762000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600" b="1" dirty="0">
                <a:latin typeface="Lionesa SemiSerif regular"/>
              </a:rPr>
              <a:t>PILARES</a:t>
            </a:r>
            <a:endParaRPr lang="en-GB" sz="3600" b="1" dirty="0">
              <a:latin typeface="Lionesa SemiSerif regular" pitchFamily="2" charset="0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59ADCAD1-085F-DA09-1037-CB5F07479B0D}"/>
              </a:ext>
            </a:extLst>
          </p:cNvPr>
          <p:cNvSpPr txBox="1"/>
          <p:nvPr/>
        </p:nvSpPr>
        <p:spPr>
          <a:xfrm rot="371353">
            <a:off x="2804583" y="3163898"/>
            <a:ext cx="8596259" cy="1115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985"/>
              </a:lnSpc>
            </a:pP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Promover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o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Acesso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ao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Livro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e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ao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Conhecimento</a:t>
            </a:r>
            <a:endParaRPr lang="pt-PT" dirty="0" err="1">
              <a:solidFill>
                <a:schemeClr val="bg1"/>
              </a:solidFill>
            </a:endParaRPr>
          </a:p>
          <a:p>
            <a:pPr algn="just">
              <a:lnSpc>
                <a:spcPts val="2985"/>
              </a:lnSpc>
            </a:pP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Facilitar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o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acesso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 livre à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literatura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e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ao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conhecimento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,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incentivando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a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leitura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como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porta de entrada para o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crescimento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,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compreensão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e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capacitação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pessoal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.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9F0FF4A-4F3A-4604-4DA2-D61A06DD3B64}"/>
              </a:ext>
            </a:extLst>
          </p:cNvPr>
          <p:cNvSpPr txBox="1"/>
          <p:nvPr/>
        </p:nvSpPr>
        <p:spPr>
          <a:xfrm rot="160716">
            <a:off x="1702813" y="5087502"/>
            <a:ext cx="9574470" cy="1115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985"/>
              </a:lnSpc>
            </a:pP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Amplificar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o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pensamento</a:t>
            </a:r>
            <a:r>
              <a:rPr lang="en-US" sz="185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850" b="1" dirty="0" err="1">
                <a:solidFill>
                  <a:schemeClr val="bg1"/>
                </a:solidFill>
                <a:latin typeface="Lionesa SemiSerif regular"/>
              </a:rPr>
              <a:t>crítico</a:t>
            </a:r>
            <a:endParaRPr lang="pt-PT" dirty="0" err="1">
              <a:solidFill>
                <a:schemeClr val="bg1"/>
              </a:solidFill>
            </a:endParaRPr>
          </a:p>
          <a:p>
            <a:pPr algn="just">
              <a:lnSpc>
                <a:spcPts val="2985"/>
              </a:lnSpc>
            </a:pP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Nutrir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uma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cultura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de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pensamento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crítico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,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inspirando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indivíduos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a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questionar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,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analisar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e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envolver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-se com o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mundo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 de forma </a:t>
            </a:r>
            <a:r>
              <a:rPr lang="en-US" sz="1700" dirty="0" err="1">
                <a:solidFill>
                  <a:schemeClr val="bg1"/>
                </a:solidFill>
                <a:latin typeface="Lionesa SemiSerif regular"/>
              </a:rPr>
              <a:t>ponderada</a:t>
            </a:r>
            <a:r>
              <a:rPr lang="en-US" sz="1700" dirty="0">
                <a:solidFill>
                  <a:schemeClr val="bg1"/>
                </a:solidFill>
                <a:latin typeface="Lionesa SemiSerif regular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26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750BD4E-EE81-24AE-B68F-B337D0809E7A}"/>
              </a:ext>
            </a:extLst>
          </p:cNvPr>
          <p:cNvSpPr/>
          <p:nvPr/>
        </p:nvSpPr>
        <p:spPr>
          <a:xfrm rot="21237772">
            <a:off x="-325570" y="1601349"/>
            <a:ext cx="11959009" cy="6537087"/>
          </a:xfrm>
          <a:prstGeom prst="rect">
            <a:avLst/>
          </a:prstGeom>
          <a:solidFill>
            <a:srgbClr val="FE4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A76F0373-78B7-2F01-9F0C-C84B1368E956}"/>
              </a:ext>
            </a:extLst>
          </p:cNvPr>
          <p:cNvSpPr/>
          <p:nvPr/>
        </p:nvSpPr>
        <p:spPr>
          <a:xfrm rot="159885">
            <a:off x="753429" y="3594492"/>
            <a:ext cx="11654691" cy="6537087"/>
          </a:xfrm>
          <a:prstGeom prst="rect">
            <a:avLst/>
          </a:prstGeom>
          <a:solidFill>
            <a:srgbClr val="900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5" name="Título 3">
            <a:extLst>
              <a:ext uri="{FF2B5EF4-FFF2-40B4-BE49-F238E27FC236}">
                <a16:creationId xmlns:a16="http://schemas.microsoft.com/office/drawing/2014/main" id="{1B1FAC9C-7A89-BBDC-7CC5-082DE2D77AE0}"/>
              </a:ext>
            </a:extLst>
          </p:cNvPr>
          <p:cNvSpPr txBox="1">
            <a:spLocks/>
          </p:cNvSpPr>
          <p:nvPr/>
        </p:nvSpPr>
        <p:spPr>
          <a:xfrm rot="21263399">
            <a:off x="3996088" y="1694968"/>
            <a:ext cx="6051876" cy="133517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300" b="1" dirty="0">
                <a:solidFill>
                  <a:schemeClr val="bg1"/>
                </a:solidFill>
                <a:latin typeface="Lionesa SemiSerif regular"/>
              </a:rPr>
              <a:t>MOSTEIRO DE</a:t>
            </a:r>
            <a:endParaRPr lang="pt-PT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F4F5CB97-4EF8-855F-6ADA-C32FD7E8870D}"/>
              </a:ext>
            </a:extLst>
          </p:cNvPr>
          <p:cNvSpPr txBox="1">
            <a:spLocks/>
          </p:cNvSpPr>
          <p:nvPr/>
        </p:nvSpPr>
        <p:spPr>
          <a:xfrm rot="164555">
            <a:off x="1141742" y="3687986"/>
            <a:ext cx="4039221" cy="133517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300" b="1" dirty="0">
                <a:solidFill>
                  <a:schemeClr val="bg1"/>
                </a:solidFill>
                <a:latin typeface="Lionesa SemiSerif regular"/>
              </a:rPr>
              <a:t>A CASA DA</a:t>
            </a:r>
            <a:endParaRPr lang="pt-PT" dirty="0"/>
          </a:p>
        </p:txBody>
      </p:sp>
      <p:sp>
        <p:nvSpPr>
          <p:cNvPr id="7" name="Título 3">
            <a:extLst>
              <a:ext uri="{FF2B5EF4-FFF2-40B4-BE49-F238E27FC236}">
                <a16:creationId xmlns:a16="http://schemas.microsoft.com/office/drawing/2014/main" id="{97DD45FA-8273-A2A8-0BF3-7A663DEC20F6}"/>
              </a:ext>
            </a:extLst>
          </p:cNvPr>
          <p:cNvSpPr txBox="1">
            <a:spLocks/>
          </p:cNvSpPr>
          <p:nvPr/>
        </p:nvSpPr>
        <p:spPr>
          <a:xfrm rot="21263399">
            <a:off x="5871831" y="2158609"/>
            <a:ext cx="6935811" cy="133517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300" b="1" dirty="0">
                <a:solidFill>
                  <a:schemeClr val="bg1"/>
                </a:solidFill>
                <a:latin typeface="Lionesa SemiSerif regular"/>
              </a:rPr>
              <a:t>LEÇA DO BALIO</a:t>
            </a:r>
          </a:p>
        </p:txBody>
      </p:sp>
      <p:sp>
        <p:nvSpPr>
          <p:cNvPr id="8" name="Título 3">
            <a:extLst>
              <a:ext uri="{FF2B5EF4-FFF2-40B4-BE49-F238E27FC236}">
                <a16:creationId xmlns:a16="http://schemas.microsoft.com/office/drawing/2014/main" id="{B5C3FBA2-F719-1CED-22D0-FEBE7F048477}"/>
              </a:ext>
            </a:extLst>
          </p:cNvPr>
          <p:cNvSpPr txBox="1">
            <a:spLocks/>
          </p:cNvSpPr>
          <p:nvPr/>
        </p:nvSpPr>
        <p:spPr>
          <a:xfrm rot="164555">
            <a:off x="1744555" y="4647771"/>
            <a:ext cx="10279661" cy="133517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300" b="1" dirty="0">
                <a:solidFill>
                  <a:schemeClr val="bg1"/>
                </a:solidFill>
                <a:latin typeface="Lionesa SemiSerif regular"/>
              </a:rPr>
              <a:t>FUNDAÇÃO LIVRARIA LELLO</a:t>
            </a:r>
            <a:endParaRPr lang="en-GB" sz="5334" b="1" dirty="0">
              <a:solidFill>
                <a:schemeClr val="bg1"/>
              </a:solidFill>
              <a:latin typeface="Lionesa SemiSerif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57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246CA009-8E57-6551-2E6A-D5969C5C2A19}"/>
              </a:ext>
            </a:extLst>
          </p:cNvPr>
          <p:cNvSpPr/>
          <p:nvPr/>
        </p:nvSpPr>
        <p:spPr>
          <a:xfrm rot="21237772">
            <a:off x="7625289" y="132619"/>
            <a:ext cx="5822859" cy="7120131"/>
          </a:xfrm>
          <a:prstGeom prst="rect">
            <a:avLst/>
          </a:prstGeom>
          <a:solidFill>
            <a:srgbClr val="900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FD28AECF-389C-C747-E73E-F4338A4CC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3282" y="3092824"/>
            <a:ext cx="5967295" cy="3288926"/>
          </a:xfrm>
        </p:spPr>
        <p:txBody>
          <a:bodyPr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US" sz="1700" dirty="0">
                <a:latin typeface="Lionesa SemiSerif regular"/>
              </a:rPr>
              <a:t>O </a:t>
            </a:r>
            <a:r>
              <a:rPr lang="en-US" sz="1700" dirty="0" err="1">
                <a:latin typeface="Lionesa SemiSerif regular"/>
              </a:rPr>
              <a:t>Mosteiro</a:t>
            </a:r>
            <a:r>
              <a:rPr lang="en-US" sz="1700" dirty="0">
                <a:latin typeface="Lionesa SemiSerif regular"/>
              </a:rPr>
              <a:t> de Leça do Balio, </a:t>
            </a:r>
            <a:r>
              <a:rPr lang="en-US" sz="1700" dirty="0" err="1">
                <a:latin typeface="Lionesa SemiSerif regular"/>
              </a:rPr>
              <a:t>transformado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na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sede</a:t>
            </a:r>
            <a:r>
              <a:rPr lang="en-US" sz="1700" dirty="0">
                <a:latin typeface="Lionesa SemiSerif regular"/>
              </a:rPr>
              <a:t> da </a:t>
            </a:r>
            <a:r>
              <a:rPr lang="en-US" sz="1700" dirty="0" err="1">
                <a:latin typeface="Lionesa SemiSerif regular"/>
              </a:rPr>
              <a:t>Fundação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Livraria</a:t>
            </a:r>
            <a:r>
              <a:rPr lang="en-US" sz="1700" dirty="0">
                <a:latin typeface="Lionesa SemiSerif regular"/>
              </a:rPr>
              <a:t> Lello, é um </a:t>
            </a:r>
            <a:r>
              <a:rPr lang="en-US" sz="1700" dirty="0" err="1">
                <a:latin typeface="Lionesa SemiSerif regular"/>
              </a:rPr>
              <a:t>elo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vívido</a:t>
            </a:r>
            <a:r>
              <a:rPr lang="en-US" sz="1700" dirty="0">
                <a:latin typeface="Lionesa SemiSerif regular"/>
              </a:rPr>
              <a:t> entre o </a:t>
            </a:r>
            <a:r>
              <a:rPr lang="en-US" sz="1700" dirty="0" err="1">
                <a:latin typeface="Lionesa SemiSerif regular"/>
              </a:rPr>
              <a:t>passado</a:t>
            </a:r>
            <a:r>
              <a:rPr lang="en-US" sz="1700" dirty="0">
                <a:latin typeface="Lionesa SemiSerif regular"/>
              </a:rPr>
              <a:t> e o </a:t>
            </a:r>
            <a:r>
              <a:rPr lang="en-US" sz="1700" dirty="0" err="1">
                <a:latin typeface="Lionesa SemiSerif regular"/>
              </a:rPr>
              <a:t>futuro</a:t>
            </a:r>
            <a:r>
              <a:rPr lang="en-US" sz="1700" dirty="0">
                <a:latin typeface="Lionesa SemiSerif regular"/>
              </a:rPr>
              <a:t>. </a:t>
            </a:r>
            <a:r>
              <a:rPr lang="en-US" sz="1700" dirty="0" err="1">
                <a:latin typeface="Lionesa SemiSerif regular"/>
              </a:rPr>
              <a:t>Localizado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nas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margens</a:t>
            </a:r>
            <a:r>
              <a:rPr lang="en-US" sz="1700" dirty="0">
                <a:latin typeface="Lionesa SemiSerif regular"/>
              </a:rPr>
              <a:t> do </a:t>
            </a:r>
            <a:r>
              <a:rPr lang="en-US" sz="1700" dirty="0" err="1">
                <a:latin typeface="Lionesa SemiSerif regular"/>
              </a:rPr>
              <a:t>rio</a:t>
            </a:r>
            <a:r>
              <a:rPr lang="en-US" sz="1700" dirty="0">
                <a:latin typeface="Lionesa SemiSerif regular"/>
              </a:rPr>
              <a:t> Leça, </a:t>
            </a:r>
            <a:r>
              <a:rPr lang="en-US" sz="1700" dirty="0" err="1">
                <a:latin typeface="Lionesa SemiSerif regular"/>
              </a:rPr>
              <a:t>este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ícone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histórico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tem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raízes</a:t>
            </a:r>
            <a:r>
              <a:rPr lang="en-US" sz="1700" dirty="0">
                <a:latin typeface="Lionesa SemiSerif regular"/>
              </a:rPr>
              <a:t> que </a:t>
            </a:r>
            <a:r>
              <a:rPr lang="en-US" sz="1700" dirty="0" err="1">
                <a:latin typeface="Lionesa SemiSerif regular"/>
              </a:rPr>
              <a:t>remontam</a:t>
            </a:r>
            <a:r>
              <a:rPr lang="en-US" sz="1700" dirty="0">
                <a:latin typeface="Lionesa SemiSerif regular"/>
              </a:rPr>
              <a:t> à </a:t>
            </a:r>
            <a:r>
              <a:rPr lang="en-US" sz="1700" dirty="0" err="1">
                <a:latin typeface="Lionesa SemiSerif regular"/>
              </a:rPr>
              <a:t>Época</a:t>
            </a:r>
            <a:r>
              <a:rPr lang="en-US" sz="1700" dirty="0">
                <a:latin typeface="Lionesa SemiSerif regular"/>
              </a:rPr>
              <a:t> Romana, </a:t>
            </a:r>
            <a:r>
              <a:rPr lang="en-US" sz="1700" dirty="0" err="1">
                <a:latin typeface="Lionesa SemiSerif regular"/>
              </a:rPr>
              <a:t>destacando</a:t>
            </a:r>
            <a:r>
              <a:rPr lang="en-US" sz="1700" dirty="0">
                <a:latin typeface="Lionesa SemiSerif regular"/>
              </a:rPr>
              <a:t>-se </a:t>
            </a:r>
            <a:r>
              <a:rPr lang="en-US" sz="1700" dirty="0" err="1">
                <a:latin typeface="Lionesa SemiSerif regular"/>
              </a:rPr>
              <a:t>como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peça</a:t>
            </a:r>
            <a:r>
              <a:rPr lang="en-US" sz="1700" dirty="0">
                <a:latin typeface="Lionesa SemiSerif regular"/>
              </a:rPr>
              <a:t> fundamental </a:t>
            </a:r>
            <a:r>
              <a:rPr lang="en-US" sz="1700" dirty="0" err="1">
                <a:latin typeface="Lionesa SemiSerif regular"/>
              </a:rPr>
              <a:t>na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história</a:t>
            </a:r>
            <a:r>
              <a:rPr lang="en-US" sz="1700" dirty="0">
                <a:latin typeface="Lionesa SemiSerif regular"/>
              </a:rPr>
              <a:t> de Portugal. </a:t>
            </a:r>
            <a:r>
              <a:rPr lang="en-US" sz="1700" dirty="0" err="1">
                <a:latin typeface="Lionesa SemiSerif regular"/>
              </a:rPr>
              <a:t>Atualmente</a:t>
            </a:r>
            <a:r>
              <a:rPr lang="en-US" sz="1700" dirty="0">
                <a:latin typeface="Lionesa SemiSerif regular"/>
              </a:rPr>
              <a:t>, </a:t>
            </a:r>
            <a:r>
              <a:rPr lang="en-US" sz="1700" dirty="0" err="1">
                <a:latin typeface="Lionesa SemiSerif regular"/>
              </a:rPr>
              <a:t>desempenha</a:t>
            </a:r>
            <a:r>
              <a:rPr lang="en-US" sz="1700" dirty="0">
                <a:latin typeface="Lionesa SemiSerif regular"/>
              </a:rPr>
              <a:t> um </a:t>
            </a:r>
            <a:r>
              <a:rPr lang="en-US" sz="1700" dirty="0" err="1">
                <a:latin typeface="Lionesa SemiSerif regular"/>
              </a:rPr>
              <a:t>papel</a:t>
            </a:r>
            <a:r>
              <a:rPr lang="en-US" sz="1700" dirty="0">
                <a:latin typeface="Lionesa SemiSerif regular"/>
              </a:rPr>
              <a:t> crucial </a:t>
            </a:r>
            <a:r>
              <a:rPr lang="en-US" sz="1700" dirty="0" err="1">
                <a:latin typeface="Lionesa SemiSerif regular"/>
              </a:rPr>
              <a:t>como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ponto</a:t>
            </a:r>
            <a:r>
              <a:rPr lang="en-US" sz="1700" dirty="0">
                <a:latin typeface="Lionesa SemiSerif regular"/>
              </a:rPr>
              <a:t> de </a:t>
            </a:r>
            <a:r>
              <a:rPr lang="en-US" sz="1700" dirty="0" err="1">
                <a:latin typeface="Lionesa SemiSerif regular"/>
              </a:rPr>
              <a:t>partida</a:t>
            </a:r>
            <a:r>
              <a:rPr lang="en-US" sz="1700" dirty="0">
                <a:latin typeface="Lionesa SemiSerif regular"/>
              </a:rPr>
              <a:t> para a </a:t>
            </a:r>
            <a:r>
              <a:rPr lang="en-US" sz="1700" dirty="0" err="1">
                <a:latin typeface="Lionesa SemiSerif regular"/>
              </a:rPr>
              <a:t>audaciosa</a:t>
            </a:r>
            <a:r>
              <a:rPr lang="en-US" sz="1700" dirty="0">
                <a:latin typeface="Lionesa SemiSerif regular"/>
              </a:rPr>
              <a:t> </a:t>
            </a:r>
            <a:r>
              <a:rPr lang="en-US" sz="1700" dirty="0" err="1">
                <a:latin typeface="Lionesa SemiSerif regular"/>
              </a:rPr>
              <a:t>missão</a:t>
            </a:r>
            <a:r>
              <a:rPr lang="en-US" sz="1700" dirty="0">
                <a:latin typeface="Lionesa SemiSerif regular"/>
              </a:rPr>
              <a:t> da </a:t>
            </a:r>
            <a:r>
              <a:rPr lang="en-US" sz="1700" dirty="0" err="1">
                <a:latin typeface="Lionesa SemiSerif regular"/>
              </a:rPr>
              <a:t>Fundação</a:t>
            </a:r>
            <a:r>
              <a:rPr lang="en-US" sz="1700" dirty="0">
                <a:latin typeface="Lionesa SemiSerif regular"/>
              </a:rPr>
              <a:t>: </a:t>
            </a:r>
            <a:r>
              <a:rPr lang="en-US" sz="1700" dirty="0" err="1">
                <a:latin typeface="Lionesa SemiSerif regular"/>
              </a:rPr>
              <a:t>capacitar</a:t>
            </a:r>
            <a:r>
              <a:rPr lang="en-US" sz="1700" dirty="0">
                <a:latin typeface="Lionesa SemiSerif regular"/>
              </a:rPr>
              <a:t> as </a:t>
            </a:r>
            <a:r>
              <a:rPr lang="en-US" sz="1700" dirty="0" err="1">
                <a:latin typeface="Lionesa SemiSerif regular"/>
              </a:rPr>
              <a:t>pessoas</a:t>
            </a:r>
            <a:r>
              <a:rPr lang="en-US" sz="1700" dirty="0">
                <a:latin typeface="Lionesa SemiSerif regular"/>
              </a:rPr>
              <a:t> a </a:t>
            </a:r>
            <a:r>
              <a:rPr lang="en-US" sz="1700" dirty="0" err="1">
                <a:latin typeface="Lionesa SemiSerif regular"/>
              </a:rPr>
              <a:t>lerem</a:t>
            </a:r>
            <a:r>
              <a:rPr lang="en-US" sz="1700" dirty="0">
                <a:latin typeface="Lionesa SemiSerif regular"/>
              </a:rPr>
              <a:t> o </a:t>
            </a:r>
            <a:r>
              <a:rPr lang="en-US" sz="1700" dirty="0" err="1">
                <a:latin typeface="Lionesa SemiSerif regular"/>
              </a:rPr>
              <a:t>mundo</a:t>
            </a:r>
            <a:r>
              <a:rPr lang="en-US" sz="1700" dirty="0">
                <a:latin typeface="Lionesa SemiSerif regular"/>
              </a:rPr>
              <a:t>.</a:t>
            </a:r>
            <a:endParaRPr lang="pt-PT" sz="1700" dirty="0">
              <a:latin typeface="Lionesa SemiSerif regular"/>
            </a:endParaRPr>
          </a:p>
          <a:p>
            <a:pPr indent="0">
              <a:buNone/>
            </a:pPr>
            <a:r>
              <a:rPr lang="pt-PT" sz="1700" dirty="0">
                <a:latin typeface="Lionesa SemiSerif regular"/>
              </a:rPr>
              <a:t>Um projeto que, mais do que património material, pretende resgatar uma herança importante – o legado do pioneirismo e humanismo, na sua inegável conexão aos Caminhos de Santiago.</a:t>
            </a:r>
            <a:endParaRPr lang="pt-PT" sz="1700" dirty="0">
              <a:latin typeface="Lionesa SemiSerif regular" pitchFamily="2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C78F4D4-5E1A-D8BA-1BD8-6EF896E046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242313">
            <a:off x="7771327" y="460846"/>
            <a:ext cx="4331641" cy="6497461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F0AC4F18-1B8D-3F7B-10BB-E6C297CD8E3C}"/>
              </a:ext>
            </a:extLst>
          </p:cNvPr>
          <p:cNvSpPr txBox="1">
            <a:spLocks/>
          </p:cNvSpPr>
          <p:nvPr/>
        </p:nvSpPr>
        <p:spPr>
          <a:xfrm>
            <a:off x="553282" y="415320"/>
            <a:ext cx="6214161" cy="1531761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600" b="1" dirty="0">
                <a:latin typeface="Lionesa SemiSerif regular"/>
              </a:rPr>
              <a:t>REQUALIFICAÇÃO,</a:t>
            </a:r>
          </a:p>
          <a:p>
            <a:pPr algn="l"/>
            <a:r>
              <a:rPr lang="en-GB" sz="3600" b="1" dirty="0">
                <a:latin typeface="Lionesa SemiSerif regular"/>
              </a:rPr>
              <a:t>ARQUITETO SIZA VIEIRA</a:t>
            </a:r>
          </a:p>
        </p:txBody>
      </p:sp>
    </p:spTree>
    <p:extLst>
      <p:ext uri="{BB962C8B-B14F-4D97-AF65-F5344CB8AC3E}">
        <p14:creationId xmlns:p14="http://schemas.microsoft.com/office/powerpoint/2010/main" val="2591817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>
            <a:extLst>
              <a:ext uri="{FF2B5EF4-FFF2-40B4-BE49-F238E27FC236}">
                <a16:creationId xmlns:a16="http://schemas.microsoft.com/office/drawing/2014/main" id="{394770C9-0AF8-3332-F0B4-A5FB55DEAF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8" r="28128"/>
          <a:stretch/>
        </p:blipFill>
        <p:spPr>
          <a:xfrm>
            <a:off x="204308" y="1780049"/>
            <a:ext cx="3329807" cy="5075442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90AA16BE-1D90-BB47-6C04-14BFDE52FE3C}"/>
              </a:ext>
            </a:extLst>
          </p:cNvPr>
          <p:cNvSpPr/>
          <p:nvPr/>
        </p:nvSpPr>
        <p:spPr>
          <a:xfrm rot="21420000">
            <a:off x="3095498" y="547827"/>
            <a:ext cx="10956544" cy="6163056"/>
          </a:xfrm>
          <a:prstGeom prst="rect">
            <a:avLst/>
          </a:prstGeom>
          <a:solidFill>
            <a:srgbClr val="FE4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266FF0A4-3DA8-6F60-904F-79E405010E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7" b="9737"/>
          <a:stretch/>
        </p:blipFill>
        <p:spPr>
          <a:xfrm rot="21420000">
            <a:off x="3351930" y="2043245"/>
            <a:ext cx="4006883" cy="4843751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4305C30D-9E05-4815-BAF4-693F9EDE0DBC}"/>
              </a:ext>
            </a:extLst>
          </p:cNvPr>
          <p:cNvSpPr/>
          <p:nvPr/>
        </p:nvSpPr>
        <p:spPr>
          <a:xfrm rot="242135">
            <a:off x="6174180" y="1184194"/>
            <a:ext cx="8011373" cy="6378302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A297B6B-9BCA-B501-53E7-976E35394538}"/>
              </a:ext>
            </a:extLst>
          </p:cNvPr>
          <p:cNvSpPr txBox="1"/>
          <p:nvPr/>
        </p:nvSpPr>
        <p:spPr>
          <a:xfrm rot="21420000">
            <a:off x="3256489" y="959489"/>
            <a:ext cx="2096472" cy="58477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t-PT" sz="3200" dirty="0">
                <a:solidFill>
                  <a:schemeClr val="bg1"/>
                </a:solidFill>
                <a:latin typeface="Lionesa SemiSerif regular"/>
              </a:rPr>
              <a:t>JARDIM DO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23858A9A-BD71-7447-46AC-CBBE477BCE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0" r="21250"/>
          <a:stretch/>
        </p:blipFill>
        <p:spPr>
          <a:xfrm rot="240000">
            <a:off x="6351695" y="2422976"/>
            <a:ext cx="4084635" cy="4734558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7548CAA0-64E0-ACFE-F0B6-F926B146E7B8}"/>
              </a:ext>
            </a:extLst>
          </p:cNvPr>
          <p:cNvSpPr/>
          <p:nvPr/>
        </p:nvSpPr>
        <p:spPr>
          <a:xfrm rot="21180000">
            <a:off x="9510798" y="1186203"/>
            <a:ext cx="5246296" cy="6124397"/>
          </a:xfrm>
          <a:prstGeom prst="rect">
            <a:avLst/>
          </a:prstGeom>
          <a:solidFill>
            <a:srgbClr val="900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560C434-5224-2D80-B2EE-BB89D13C4AE1}"/>
              </a:ext>
            </a:extLst>
          </p:cNvPr>
          <p:cNvSpPr txBox="1"/>
          <p:nvPr/>
        </p:nvSpPr>
        <p:spPr>
          <a:xfrm rot="255781">
            <a:off x="6516142" y="1195497"/>
            <a:ext cx="27966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PT" sz="3200" dirty="0">
                <a:solidFill>
                  <a:schemeClr val="bg1"/>
                </a:solidFill>
                <a:latin typeface="Lionesa SemiSerif regular"/>
              </a:rPr>
              <a:t>LOJA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F25C3577-001F-E09B-09F2-61E71CFE20A7}"/>
              </a:ext>
            </a:extLst>
          </p:cNvPr>
          <p:cNvSpPr txBox="1"/>
          <p:nvPr/>
        </p:nvSpPr>
        <p:spPr>
          <a:xfrm rot="21202720">
            <a:off x="9316507" y="1487662"/>
            <a:ext cx="3293751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PT" sz="3200" dirty="0">
                <a:solidFill>
                  <a:schemeClr val="bg1"/>
                </a:solidFill>
                <a:latin typeface="Lionesa SemiSerif regular"/>
              </a:rPr>
              <a:t>AUDITÓRIO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65A39B4-761B-07C9-CF2D-551FE3BEB638}"/>
              </a:ext>
            </a:extLst>
          </p:cNvPr>
          <p:cNvSpPr txBox="1"/>
          <p:nvPr/>
        </p:nvSpPr>
        <p:spPr>
          <a:xfrm>
            <a:off x="137160" y="648928"/>
            <a:ext cx="2520211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PT" sz="3200" dirty="0">
                <a:solidFill>
                  <a:srgbClr val="0D2676"/>
                </a:solidFill>
                <a:latin typeface="Lionesa SemiSerif regular"/>
              </a:rPr>
              <a:t>ESPAÇO DE</a:t>
            </a:r>
            <a:endParaRPr lang="pt-PT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405B99E-95AB-84A2-0D57-CE09236A2447}"/>
              </a:ext>
            </a:extLst>
          </p:cNvPr>
          <p:cNvSpPr txBox="1"/>
          <p:nvPr/>
        </p:nvSpPr>
        <p:spPr>
          <a:xfrm rot="260664">
            <a:off x="6665085" y="1693232"/>
            <a:ext cx="257291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pt-PT" sz="3200" dirty="0">
              <a:solidFill>
                <a:schemeClr val="bg1"/>
              </a:solidFill>
              <a:latin typeface="Lionesa SemiSerif regular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FA6245F-7DE0-4A2B-3246-0E1BDF30C206}"/>
              </a:ext>
            </a:extLst>
          </p:cNvPr>
          <p:cNvSpPr txBox="1"/>
          <p:nvPr/>
        </p:nvSpPr>
        <p:spPr>
          <a:xfrm rot="21420000">
            <a:off x="3235317" y="1355551"/>
            <a:ext cx="3070873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t-PT" sz="3200" dirty="0">
                <a:solidFill>
                  <a:schemeClr val="bg1"/>
                </a:solidFill>
                <a:latin typeface="Lionesa SemiSerif regular"/>
              </a:rPr>
              <a:t>PENSAMENTO</a:t>
            </a:r>
            <a:endParaRPr lang="pt-PT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515AB69-7C44-05A1-7CB8-669C7AA80ED5}"/>
              </a:ext>
            </a:extLst>
          </p:cNvPr>
          <p:cNvSpPr txBox="1"/>
          <p:nvPr/>
        </p:nvSpPr>
        <p:spPr>
          <a:xfrm>
            <a:off x="392430" y="1119553"/>
            <a:ext cx="2588606" cy="5943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PT" sz="3200" dirty="0">
                <a:solidFill>
                  <a:srgbClr val="0D2676"/>
                </a:solidFill>
                <a:latin typeface="Lionesa SemiSerif regular"/>
              </a:rPr>
              <a:t>EXPOSIÇÃO</a:t>
            </a: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7C420FE6-E814-FCE7-C354-3E02820847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8" r="24368"/>
          <a:stretch/>
        </p:blipFill>
        <p:spPr>
          <a:xfrm rot="21216419">
            <a:off x="9708371" y="2213759"/>
            <a:ext cx="3657154" cy="476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55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m 45" descr="Uma imagem com Tipo de letra, Gráficos, texto, tipografia&#10;&#10;Descrição gerada automaticamente">
            <a:extLst>
              <a:ext uri="{FF2B5EF4-FFF2-40B4-BE49-F238E27FC236}">
                <a16:creationId xmlns:a16="http://schemas.microsoft.com/office/drawing/2014/main" id="{501C7E94-CA0A-220C-6D92-BC5E7BBDC8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22" y="811165"/>
            <a:ext cx="6358128" cy="9163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D1A23202-48E1-3A7D-4E23-C058DF2999F2}"/>
              </a:ext>
            </a:extLst>
          </p:cNvPr>
          <p:cNvSpPr txBox="1">
            <a:spLocks/>
          </p:cNvSpPr>
          <p:nvPr/>
        </p:nvSpPr>
        <p:spPr>
          <a:xfrm>
            <a:off x="553283" y="415321"/>
            <a:ext cx="3086030" cy="79168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600" b="1" dirty="0">
                <a:latin typeface="Lionesa SemiSerif regular"/>
              </a:rPr>
              <a:t>CONTACTOS</a:t>
            </a:r>
            <a:endParaRPr lang="en-GB" sz="3600" b="1" dirty="0">
              <a:latin typeface="Lionesa SemiSerif regular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05153B8-8D6E-1781-9BDF-983175ED1C8A}"/>
              </a:ext>
            </a:extLst>
          </p:cNvPr>
          <p:cNvSpPr txBox="1"/>
          <p:nvPr/>
        </p:nvSpPr>
        <p:spPr>
          <a:xfrm>
            <a:off x="607250" y="3996546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60960" algn="just">
              <a:lnSpc>
                <a:spcPct val="90000"/>
              </a:lnSpc>
              <a:buNone/>
            </a:pPr>
            <a:r>
              <a:rPr lang="pt-PT" sz="2000" b="1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Helena Magna Costa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  <a:p>
            <a:pPr marR="60960" algn="just">
              <a:lnSpc>
                <a:spcPct val="90000"/>
              </a:lnSpc>
              <a:buNone/>
            </a:pP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helenamagnacosta@livrarialello.pt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  <a:p>
            <a:pPr marR="60960" algn="just">
              <a:lnSpc>
                <a:spcPct val="90000"/>
              </a:lnSpc>
              <a:buNone/>
            </a:pP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Fundação Livraria Lello 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  <a:p>
            <a:pPr marR="60960" algn="just">
              <a:lnSpc>
                <a:spcPct val="90000"/>
              </a:lnSpc>
              <a:buNone/>
            </a:pP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Comunicação de Projetos Especiais 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  <a:p>
            <a:pPr marR="60960">
              <a:lnSpc>
                <a:spcPct val="90000"/>
              </a:lnSpc>
              <a:buNone/>
            </a:pP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+351 965 817</a:t>
            </a: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Times New Roman" panose="02020603050405020304" pitchFamily="18" charset="0"/>
                <a:cs typeface="Times New Roman (Body CS)"/>
              </a:rPr>
              <a:t> </a:t>
            </a: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050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1EF3717-E78B-9F09-CF39-73CF1FB80EFF}"/>
              </a:ext>
            </a:extLst>
          </p:cNvPr>
          <p:cNvSpPr txBox="1"/>
          <p:nvPr/>
        </p:nvSpPr>
        <p:spPr>
          <a:xfrm>
            <a:off x="607250" y="2123374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60960" algn="just">
              <a:lnSpc>
                <a:spcPct val="90000"/>
              </a:lnSpc>
              <a:buNone/>
            </a:pPr>
            <a:r>
              <a:rPr lang="pt-PT" sz="2000" b="1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Rita Marques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  <a:p>
            <a:pPr marR="60960" algn="just">
              <a:lnSpc>
                <a:spcPct val="90000"/>
              </a:lnSpc>
              <a:buNone/>
            </a:pP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ritamarques@livrarialello.pt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  <a:p>
            <a:pPr marR="60960" algn="just">
              <a:lnSpc>
                <a:spcPct val="90000"/>
              </a:lnSpc>
              <a:buNone/>
            </a:pP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Fundação Livraria Lello 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  <a:p>
            <a:pPr marR="60960" algn="just">
              <a:lnSpc>
                <a:spcPct val="90000"/>
              </a:lnSpc>
              <a:buNone/>
            </a:pP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Presidente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  <a:p>
            <a:pPr marR="60960">
              <a:lnSpc>
                <a:spcPct val="90000"/>
              </a:lnSpc>
              <a:buNone/>
            </a:pPr>
            <a:r>
              <a:rPr lang="pt-PT" sz="2000" kern="100" dirty="0">
                <a:solidFill>
                  <a:srgbClr val="000000"/>
                </a:solidFill>
                <a:effectLst/>
                <a:latin typeface="Lionesa SemiSerif"/>
                <a:ea typeface="Aptos" panose="020B0004020202020204" pitchFamily="34" charset="0"/>
                <a:cs typeface="Times New Roman (Body CS)"/>
              </a:rPr>
              <a:t>+351 965 728 271</a:t>
            </a:r>
            <a:endParaRPr lang="pt-PT" sz="2000" kern="100" dirty="0">
              <a:solidFill>
                <a:srgbClr val="000000"/>
              </a:solidFill>
              <a:effectLst/>
              <a:latin typeface="Lionesa Sans Book"/>
              <a:ea typeface="Aptos" panose="020B0004020202020204" pitchFamily="34" charset="0"/>
              <a:cs typeface="Times New Roman (Body CS)"/>
            </a:endParaRPr>
          </a:p>
        </p:txBody>
      </p:sp>
    </p:spTree>
    <p:extLst>
      <p:ext uri="{BB962C8B-B14F-4D97-AF65-F5344CB8AC3E}">
        <p14:creationId xmlns:p14="http://schemas.microsoft.com/office/powerpoint/2010/main" val="2853056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4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8B4B26A7-0EC4-ED91-1116-C8217B9FBF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381D619-A833-6A2F-604E-9AB44ED7E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71" y="2647942"/>
            <a:ext cx="10827657" cy="156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77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40088-1D88-478B-412E-91EB9BB8F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5A442B6A-D635-5675-CE13-3D571A64CF3B}"/>
              </a:ext>
            </a:extLst>
          </p:cNvPr>
          <p:cNvSpPr/>
          <p:nvPr/>
        </p:nvSpPr>
        <p:spPr>
          <a:xfrm>
            <a:off x="0" y="0"/>
            <a:ext cx="12192000" cy="6889314"/>
          </a:xfrm>
          <a:prstGeom prst="rect">
            <a:avLst/>
          </a:prstGeom>
          <a:solidFill>
            <a:srgbClr val="FE4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FFD787AA-36DE-1EB6-E8F9-9502C4221AE1}"/>
              </a:ext>
            </a:extLst>
          </p:cNvPr>
          <p:cNvSpPr/>
          <p:nvPr/>
        </p:nvSpPr>
        <p:spPr>
          <a:xfrm rot="21000000">
            <a:off x="-426555" y="1487776"/>
            <a:ext cx="12484273" cy="7640875"/>
          </a:xfrm>
          <a:prstGeom prst="rect">
            <a:avLst/>
          </a:prstGeom>
          <a:solidFill>
            <a:srgbClr val="900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70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D22054ED-4EEE-B0FF-5BDE-8BAC40AC2F1A}"/>
              </a:ext>
            </a:extLst>
          </p:cNvPr>
          <p:cNvSpPr/>
          <p:nvPr/>
        </p:nvSpPr>
        <p:spPr>
          <a:xfrm rot="21300000">
            <a:off x="-96447" y="3704205"/>
            <a:ext cx="11795341" cy="6189944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3809E789-DEA7-B89F-601F-EE0E922E3403}"/>
              </a:ext>
            </a:extLst>
          </p:cNvPr>
          <p:cNvSpPr txBox="1"/>
          <p:nvPr/>
        </p:nvSpPr>
        <p:spPr>
          <a:xfrm rot="21300000">
            <a:off x="696331" y="4488308"/>
            <a:ext cx="12533740" cy="16398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33"/>
              </a:lnSpc>
            </a:pPr>
            <a:r>
              <a:rPr lang="en-US" sz="7200" dirty="0">
                <a:solidFill>
                  <a:schemeClr val="bg1"/>
                </a:solidFill>
                <a:latin typeface="Lionesa SemiSerif regular"/>
              </a:rPr>
              <a:t>AMPLIFICA  O </a:t>
            </a:r>
          </a:p>
          <a:p>
            <a:pPr>
              <a:lnSpc>
                <a:spcPts val="6133"/>
              </a:lnSpc>
            </a:pPr>
            <a:r>
              <a:rPr lang="en-US" sz="7200" dirty="0">
                <a:solidFill>
                  <a:schemeClr val="bg1"/>
                </a:solidFill>
                <a:latin typeface="Lionesa SemiSerif regular"/>
              </a:rPr>
              <a:t>PENSAMENTO CRÍTICO</a:t>
            </a:r>
            <a:endParaRPr lang="pt-PT" sz="1100" dirty="0"/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292BC70E-783E-E988-BFC2-F15C05C5D3F1}"/>
              </a:ext>
            </a:extLst>
          </p:cNvPr>
          <p:cNvSpPr txBox="1"/>
          <p:nvPr/>
        </p:nvSpPr>
        <p:spPr>
          <a:xfrm rot="21097503">
            <a:off x="5151687" y="1641862"/>
            <a:ext cx="5333556" cy="14062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133"/>
              </a:lnSpc>
            </a:pPr>
            <a:r>
              <a:rPr lang="en-US" sz="7200" dirty="0">
                <a:solidFill>
                  <a:schemeClr val="bg1"/>
                </a:solidFill>
                <a:latin typeface="Lionesa SemiSerif regular"/>
              </a:rPr>
              <a:t>LÊ O MUNDO</a:t>
            </a:r>
            <a:endParaRPr lang="pt-PT" sz="7200" dirty="0">
              <a:solidFill>
                <a:schemeClr val="bg1"/>
              </a:solidFill>
              <a:latin typeface="Lionesa SemiSerif regular"/>
            </a:endParaRPr>
          </a:p>
          <a:p>
            <a:pPr>
              <a:lnSpc>
                <a:spcPts val="6133"/>
              </a:lnSpc>
            </a:pPr>
            <a:endParaRPr lang="pt-PT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5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785D8-1805-7C36-4ACE-A6EB77F02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D329B35-A7F7-6E82-F511-F6C2716B5FA6}"/>
              </a:ext>
            </a:extLst>
          </p:cNvPr>
          <p:cNvSpPr/>
          <p:nvPr/>
        </p:nvSpPr>
        <p:spPr>
          <a:xfrm rot="21246576">
            <a:off x="-339278" y="614716"/>
            <a:ext cx="11601476" cy="6500373"/>
          </a:xfrm>
          <a:prstGeom prst="rect">
            <a:avLst/>
          </a:prstGeom>
          <a:solidFill>
            <a:srgbClr val="900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45D2C5C5-AB52-ADD5-B969-51101C372A37}"/>
              </a:ext>
            </a:extLst>
          </p:cNvPr>
          <p:cNvSpPr/>
          <p:nvPr/>
        </p:nvSpPr>
        <p:spPr>
          <a:xfrm rot="21431135">
            <a:off x="-619962" y="2263018"/>
            <a:ext cx="12475312" cy="6217033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CA912D8E-109A-D5B1-BECB-C6BFBCB103A0}"/>
              </a:ext>
            </a:extLst>
          </p:cNvPr>
          <p:cNvSpPr txBox="1"/>
          <p:nvPr/>
        </p:nvSpPr>
        <p:spPr>
          <a:xfrm rot="21419944">
            <a:off x="1244859" y="2500877"/>
            <a:ext cx="10134970" cy="3662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700" b="1" dirty="0">
                <a:solidFill>
                  <a:schemeClr val="bg1"/>
                </a:solidFill>
                <a:latin typeface="Lionesa SemiSerif regular"/>
              </a:rPr>
              <a:t>Em parceria com o Dicastério para a Cultura e Educação e os Museus do Vaticano, o Mosteiro de Leça do Balio inaugura a 25 de setembro a exposição </a:t>
            </a:r>
            <a:r>
              <a:rPr lang="pt-PT" sz="1700" b="1" dirty="0" err="1">
                <a:solidFill>
                  <a:schemeClr val="bg1"/>
                </a:solidFill>
                <a:latin typeface="Lionesa SemiSerif regular"/>
              </a:rPr>
              <a:t>People</a:t>
            </a:r>
            <a:r>
              <a:rPr lang="pt-PT" sz="1700" b="1" dirty="0">
                <a:solidFill>
                  <a:schemeClr val="bg1"/>
                </a:solidFill>
                <a:latin typeface="Lionesa SemiSerif regular"/>
              </a:rPr>
              <a:t> in </a:t>
            </a:r>
            <a:r>
              <a:rPr lang="pt-PT" sz="1700" b="1" dirty="0" err="1">
                <a:solidFill>
                  <a:schemeClr val="bg1"/>
                </a:solidFill>
                <a:latin typeface="Lionesa SemiSerif regular"/>
              </a:rPr>
              <a:t>Motion</a:t>
            </a:r>
            <a:r>
              <a:rPr lang="pt-PT" sz="1700" b="1" dirty="0">
                <a:solidFill>
                  <a:schemeClr val="bg1"/>
                </a:solidFill>
                <a:latin typeface="Lionesa SemiSerif regular"/>
              </a:rPr>
              <a:t>, uma ode à migração, pertença e empatia.</a:t>
            </a:r>
          </a:p>
          <a:p>
            <a:endParaRPr lang="pt-PT" sz="1700" b="1" dirty="0">
              <a:solidFill>
                <a:schemeClr val="bg1"/>
              </a:solidFill>
              <a:latin typeface="Lionesa SemiSerif regular"/>
            </a:endParaRPr>
          </a:p>
          <a:p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Escultura, fotografia, literatura, instalação, vídeo e performance entrelaçam-se neste novo ciclo expositivo, com curadoria de Roberto Cremascoli e a participação de nomes como </a:t>
            </a:r>
            <a:r>
              <a:rPr lang="pt-PT" sz="1700" b="1" dirty="0">
                <a:solidFill>
                  <a:schemeClr val="bg1"/>
                </a:solidFill>
                <a:latin typeface="Lionesa SemiSerif regular"/>
              </a:rPr>
              <a:t>Álvaro Siza, Afonso Cruz, Dulce Maria Cardoso, Gonçalo M. Tavares, Isabel Lucas, José Luís Peixoto, Attilio Fiumarella, Inês d’Orey, Nuno Cera, Paulo Catrica, Rita Burmester, Mónica de Miranda e Rita </a:t>
            </a:r>
            <a:r>
              <a:rPr lang="pt-PT" sz="1700" b="1" dirty="0" err="1">
                <a:solidFill>
                  <a:schemeClr val="bg1"/>
                </a:solidFill>
                <a:latin typeface="Lionesa SemiSerif regular"/>
              </a:rPr>
              <a:t>Nery</a:t>
            </a:r>
            <a:r>
              <a:rPr lang="pt-PT" sz="1700" b="1" dirty="0">
                <a:solidFill>
                  <a:schemeClr val="bg1"/>
                </a:solidFill>
                <a:latin typeface="Lionesa SemiSerif regular"/>
              </a:rPr>
              <a:t>.</a:t>
            </a:r>
          </a:p>
          <a:p>
            <a:endParaRPr lang="pt-PT" sz="1700" dirty="0">
              <a:solidFill>
                <a:schemeClr val="bg1"/>
              </a:solidFill>
              <a:latin typeface="Lionesa SemiSerif regular"/>
            </a:endParaRPr>
          </a:p>
          <a:p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Depois do sucesso de </a:t>
            </a:r>
            <a:r>
              <a:rPr lang="pt-PT" sz="1700" dirty="0" err="1">
                <a:solidFill>
                  <a:schemeClr val="bg1"/>
                </a:solidFill>
                <a:latin typeface="Lionesa SemiSerif regular"/>
              </a:rPr>
              <a:t>Act</a:t>
            </a:r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700" dirty="0" err="1">
                <a:solidFill>
                  <a:schemeClr val="bg1"/>
                </a:solidFill>
                <a:latin typeface="Lionesa SemiSerif regular"/>
              </a:rPr>
              <a:t>The</a:t>
            </a:r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700" dirty="0" err="1">
                <a:solidFill>
                  <a:schemeClr val="bg1"/>
                </a:solidFill>
                <a:latin typeface="Lionesa SemiSerif regular"/>
              </a:rPr>
              <a:t>Thought</a:t>
            </a:r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 – A Ameaça da Desinformação, que recebeu mais de 30 mil visitantes e vários prémios internacionais, o Mosteiro de Leça do Balio, sede da Fundação Livraria Lello, apresenta </a:t>
            </a:r>
            <a:r>
              <a:rPr lang="pt-PT" sz="1700" dirty="0" err="1">
                <a:solidFill>
                  <a:schemeClr val="bg1"/>
                </a:solidFill>
                <a:latin typeface="Lionesa SemiSerif regular"/>
              </a:rPr>
              <a:t>People</a:t>
            </a:r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 in </a:t>
            </a:r>
            <a:r>
              <a:rPr lang="pt-PT" sz="1700" dirty="0" err="1">
                <a:solidFill>
                  <a:schemeClr val="bg1"/>
                </a:solidFill>
                <a:latin typeface="Lionesa SemiSerif regular"/>
              </a:rPr>
              <a:t>Motion</a:t>
            </a:r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. A exposição inspira-se no projeto do Vaticano para a Bienal de Veneza 2023 e convida a refletir sobre o mundo em movimento – pessoas, ideias, sementes – e sobre a necessidade de escuta, acolhimento e diálogo.</a:t>
            </a:r>
          </a:p>
          <a:p>
            <a:endParaRPr lang="pt-PT" sz="1700" dirty="0">
              <a:solidFill>
                <a:schemeClr val="bg1"/>
              </a:solidFill>
              <a:latin typeface="Lionesa SemiSerif regular"/>
            </a:endParaRPr>
          </a:p>
          <a:p>
            <a:r>
              <a:rPr lang="pt-PT" sz="1700" dirty="0">
                <a:solidFill>
                  <a:schemeClr val="bg1"/>
                </a:solidFill>
                <a:latin typeface="Lionesa SemiSerif regular"/>
              </a:rPr>
              <a:t>A mostra pode ser visitada a partir de 26 de setembro, de quarta a domingo, das 10h00 às 18h30.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2ACA0CD-F0FB-9366-275A-27E7346FE95F}"/>
              </a:ext>
            </a:extLst>
          </p:cNvPr>
          <p:cNvSpPr txBox="1">
            <a:spLocks/>
          </p:cNvSpPr>
          <p:nvPr/>
        </p:nvSpPr>
        <p:spPr>
          <a:xfrm rot="21245714">
            <a:off x="1255505" y="974481"/>
            <a:ext cx="5756262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bg1"/>
                </a:solidFill>
                <a:latin typeface="Lionesa SemiSerif regular"/>
              </a:rPr>
              <a:t>People in Motion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3584C84B-FA97-535F-E0CB-DDDAD77CE6DE}"/>
              </a:ext>
            </a:extLst>
          </p:cNvPr>
          <p:cNvSpPr txBox="1">
            <a:spLocks/>
          </p:cNvSpPr>
          <p:nvPr/>
        </p:nvSpPr>
        <p:spPr>
          <a:xfrm rot="21245714">
            <a:off x="3131435" y="1173014"/>
            <a:ext cx="8853314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 err="1">
                <a:solidFill>
                  <a:schemeClr val="bg1"/>
                </a:solidFill>
                <a:latin typeface="Lionesa SemiSerif regular"/>
              </a:rPr>
              <a:t>Pessoas</a:t>
            </a:r>
            <a:r>
              <a:rPr lang="en-GB" sz="240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Lionesa SemiSerif regular"/>
              </a:rPr>
              <a:t>em</a:t>
            </a:r>
            <a:r>
              <a:rPr lang="en-GB" sz="240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Lionesa SemiSerif regular"/>
              </a:rPr>
              <a:t>Movimento</a:t>
            </a:r>
            <a:endParaRPr lang="en-GB" sz="2400" b="1" dirty="0">
              <a:solidFill>
                <a:schemeClr val="bg1"/>
              </a:solidFill>
              <a:latin typeface="Lionesa SemiSerif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393679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5B00C-AB31-41C9-0A5C-CEF90B8A7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0BAEC043-1485-569D-22E0-82544792DFFF}"/>
              </a:ext>
            </a:extLst>
          </p:cNvPr>
          <p:cNvSpPr txBox="1"/>
          <p:nvPr/>
        </p:nvSpPr>
        <p:spPr>
          <a:xfrm rot="260664">
            <a:off x="6665085" y="1693232"/>
            <a:ext cx="257291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pt-PT" sz="3200" dirty="0">
              <a:solidFill>
                <a:schemeClr val="bg1"/>
              </a:solidFill>
              <a:latin typeface="Lionesa SemiSerif regular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C4B028C9-AF83-B7F9-9EE4-8E728B9299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282602"/>
            <a:ext cx="11189263" cy="62927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5941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D331C-28AF-951B-7FD1-2087DBD06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490556D7-8E88-6F9F-7168-92CA320F8F38}"/>
              </a:ext>
            </a:extLst>
          </p:cNvPr>
          <p:cNvSpPr/>
          <p:nvPr/>
        </p:nvSpPr>
        <p:spPr>
          <a:xfrm rot="21420000">
            <a:off x="3095498" y="547827"/>
            <a:ext cx="10956544" cy="6163056"/>
          </a:xfrm>
          <a:prstGeom prst="rect">
            <a:avLst/>
          </a:prstGeom>
          <a:solidFill>
            <a:srgbClr val="FE4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9B8BA83-5685-614D-0835-F08963E7B94F}"/>
              </a:ext>
            </a:extLst>
          </p:cNvPr>
          <p:cNvSpPr txBox="1"/>
          <p:nvPr/>
        </p:nvSpPr>
        <p:spPr>
          <a:xfrm rot="260664">
            <a:off x="6665085" y="1693232"/>
            <a:ext cx="257291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pt-PT" sz="3200" dirty="0">
              <a:solidFill>
                <a:schemeClr val="bg1"/>
              </a:solidFill>
              <a:latin typeface="Lionesa SemiSerif regular"/>
            </a:endParaRPr>
          </a:p>
        </p:txBody>
      </p:sp>
      <p:pic>
        <p:nvPicPr>
          <p:cNvPr id="9" name="Imagem 8" descr="Uma imagem com edifício, planta de interior, planta, vaso de flores&#10;&#10;Os conteúdos gerados por IA podem estar incorretos.">
            <a:extLst>
              <a:ext uri="{FF2B5EF4-FFF2-40B4-BE49-F238E27FC236}">
                <a16:creationId xmlns:a16="http://schemas.microsoft.com/office/drawing/2014/main" id="{005A27D8-9473-A02E-E9EB-38BD53471E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29" y="1093247"/>
            <a:ext cx="3914915" cy="5872373"/>
          </a:xfrm>
          <a:prstGeom prst="rect">
            <a:avLst/>
          </a:prstGeom>
        </p:spPr>
      </p:pic>
      <p:pic>
        <p:nvPicPr>
          <p:cNvPr id="19" name="Imagem 18" descr="Uma imagem com interior, edifício, design de interiores, teto&#10;&#10;Os conteúdos gerados por IA podem estar incorretos.">
            <a:extLst>
              <a:ext uri="{FF2B5EF4-FFF2-40B4-BE49-F238E27FC236}">
                <a16:creationId xmlns:a16="http://schemas.microsoft.com/office/drawing/2014/main" id="{9F2A7C34-6E66-CE66-FCB7-9A73AF987A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448" y="2413000"/>
            <a:ext cx="6692881" cy="4463720"/>
          </a:xfrm>
          <a:prstGeom prst="rect">
            <a:avLst/>
          </a:prstGeom>
        </p:spPr>
      </p:pic>
      <p:sp>
        <p:nvSpPr>
          <p:cNvPr id="23" name="Título 1">
            <a:extLst>
              <a:ext uri="{FF2B5EF4-FFF2-40B4-BE49-F238E27FC236}">
                <a16:creationId xmlns:a16="http://schemas.microsoft.com/office/drawing/2014/main" id="{E1D6D645-20AF-9193-4BA8-60648C78EC5F}"/>
              </a:ext>
            </a:extLst>
          </p:cNvPr>
          <p:cNvSpPr txBox="1">
            <a:spLocks/>
          </p:cNvSpPr>
          <p:nvPr/>
        </p:nvSpPr>
        <p:spPr>
          <a:xfrm rot="21245714">
            <a:off x="4235779" y="741804"/>
            <a:ext cx="5756262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bg1"/>
                </a:solidFill>
                <a:latin typeface="Lionesa SemiSerif regular"/>
              </a:rPr>
              <a:t>People in Motion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25" name="Título 1">
            <a:extLst>
              <a:ext uri="{FF2B5EF4-FFF2-40B4-BE49-F238E27FC236}">
                <a16:creationId xmlns:a16="http://schemas.microsoft.com/office/drawing/2014/main" id="{7AD83F35-B9F4-3EAC-2314-6D537230B764}"/>
              </a:ext>
            </a:extLst>
          </p:cNvPr>
          <p:cNvSpPr txBox="1">
            <a:spLocks/>
          </p:cNvSpPr>
          <p:nvPr/>
        </p:nvSpPr>
        <p:spPr>
          <a:xfrm rot="21245714">
            <a:off x="6111709" y="940337"/>
            <a:ext cx="8853314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 err="1">
                <a:solidFill>
                  <a:schemeClr val="bg1"/>
                </a:solidFill>
                <a:latin typeface="Lionesa SemiSerif regular"/>
              </a:rPr>
              <a:t>Pessoas</a:t>
            </a:r>
            <a:r>
              <a:rPr lang="en-GB" sz="240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Lionesa SemiSerif regular"/>
              </a:rPr>
              <a:t>em</a:t>
            </a:r>
            <a:r>
              <a:rPr lang="en-GB" sz="240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Lionesa SemiSerif regular"/>
              </a:rPr>
              <a:t>Movimento</a:t>
            </a:r>
            <a:endParaRPr lang="en-GB" sz="2400" b="1" dirty="0">
              <a:solidFill>
                <a:schemeClr val="bg1"/>
              </a:solidFill>
              <a:latin typeface="Lionesa SemiSerif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127736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62C2C-BE88-0A3E-EA54-CDBBAD4E5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F4C7277C-2EAB-358A-0EE9-18A7C7B49540}"/>
              </a:ext>
            </a:extLst>
          </p:cNvPr>
          <p:cNvSpPr/>
          <p:nvPr/>
        </p:nvSpPr>
        <p:spPr>
          <a:xfrm rot="21420000">
            <a:off x="3095498" y="547827"/>
            <a:ext cx="10956544" cy="6163056"/>
          </a:xfrm>
          <a:prstGeom prst="rect">
            <a:avLst/>
          </a:prstGeom>
          <a:solidFill>
            <a:srgbClr val="FE4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06878E2D-5D3B-4D4E-9505-87593E7B498B}"/>
              </a:ext>
            </a:extLst>
          </p:cNvPr>
          <p:cNvSpPr/>
          <p:nvPr/>
        </p:nvSpPr>
        <p:spPr>
          <a:xfrm rot="242135">
            <a:off x="6174180" y="1184194"/>
            <a:ext cx="8011373" cy="6378302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DF2DDC1-068D-7122-2529-5A8516D35FAF}"/>
              </a:ext>
            </a:extLst>
          </p:cNvPr>
          <p:cNvSpPr txBox="1"/>
          <p:nvPr/>
        </p:nvSpPr>
        <p:spPr>
          <a:xfrm rot="260664">
            <a:off x="6665085" y="1693232"/>
            <a:ext cx="257291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pt-PT" sz="3200" dirty="0">
              <a:solidFill>
                <a:schemeClr val="bg1"/>
              </a:solidFill>
              <a:latin typeface="Lionesa SemiSerif regular"/>
            </a:endParaRPr>
          </a:p>
        </p:txBody>
      </p:sp>
      <p:pic>
        <p:nvPicPr>
          <p:cNvPr id="9" name="Imagem 8" descr="Uma imagem com ar livre, céu, planta, relva&#10;&#10;Os conteúdos gerados por IA podem estar incorretos.">
            <a:extLst>
              <a:ext uri="{FF2B5EF4-FFF2-40B4-BE49-F238E27FC236}">
                <a16:creationId xmlns:a16="http://schemas.microsoft.com/office/drawing/2014/main" id="{DF29C0BF-1D50-4349-2AE5-8E8E7656CC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554" y="2171699"/>
            <a:ext cx="7071231" cy="4716055"/>
          </a:xfrm>
          <a:prstGeom prst="rect">
            <a:avLst/>
          </a:prstGeom>
        </p:spPr>
      </p:pic>
      <p:pic>
        <p:nvPicPr>
          <p:cNvPr id="21" name="Imagem 20" descr="Uma imagem com parede, interior, Pavimento, piso&#10;&#10;Os conteúdos gerados por IA podem estar incorretos.">
            <a:extLst>
              <a:ext uri="{FF2B5EF4-FFF2-40B4-BE49-F238E27FC236}">
                <a16:creationId xmlns:a16="http://schemas.microsoft.com/office/drawing/2014/main" id="{8697AFD7-0037-0398-B928-F288EB3165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" y="0"/>
            <a:ext cx="45724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9F525-5B44-E0E2-A7A0-436202617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94DEF86B-D90C-446F-8CCF-F02CB025CB00}"/>
              </a:ext>
            </a:extLst>
          </p:cNvPr>
          <p:cNvSpPr/>
          <p:nvPr/>
        </p:nvSpPr>
        <p:spPr>
          <a:xfrm rot="242135">
            <a:off x="6072580" y="434894"/>
            <a:ext cx="8011373" cy="6378302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F0381A2-86EF-BFC8-3537-23525F185871}"/>
              </a:ext>
            </a:extLst>
          </p:cNvPr>
          <p:cNvSpPr txBox="1"/>
          <p:nvPr/>
        </p:nvSpPr>
        <p:spPr>
          <a:xfrm rot="260664">
            <a:off x="6665085" y="1693232"/>
            <a:ext cx="257291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pt-PT" sz="3200" dirty="0">
              <a:solidFill>
                <a:schemeClr val="bg1"/>
              </a:solidFill>
              <a:latin typeface="Lionesa SemiSerif regular"/>
            </a:endParaRPr>
          </a:p>
        </p:txBody>
      </p:sp>
      <p:pic>
        <p:nvPicPr>
          <p:cNvPr id="4" name="Imagem 3" descr="Uma imagem com parede, pessoa, edifício, espelho&#10;&#10;Os conteúdos gerados por IA podem estar incorretos.">
            <a:extLst>
              <a:ext uri="{FF2B5EF4-FFF2-40B4-BE49-F238E27FC236}">
                <a16:creationId xmlns:a16="http://schemas.microsoft.com/office/drawing/2014/main" id="{D3E78B5C-6A8A-7AF1-8DC3-F7B14BF96C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960" y="1852649"/>
            <a:ext cx="7559040" cy="5041392"/>
          </a:xfrm>
          <a:prstGeom prst="rect">
            <a:avLst/>
          </a:prstGeom>
        </p:spPr>
      </p:pic>
      <p:pic>
        <p:nvPicPr>
          <p:cNvPr id="7" name="Imagem 6" descr="Uma imagem com edifício, parede, arte, arco&#10;&#10;Os conteúdos gerados por IA podem estar incorretos.">
            <a:extLst>
              <a:ext uri="{FF2B5EF4-FFF2-40B4-BE49-F238E27FC236}">
                <a16:creationId xmlns:a16="http://schemas.microsoft.com/office/drawing/2014/main" id="{D92CEDCB-99F0-E9BC-ACAF-CEEA0385B3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3225"/>
            <a:ext cx="4438571" cy="2960240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9375D35F-6EBA-FDA4-1D43-744C5EF8D7F9}"/>
              </a:ext>
            </a:extLst>
          </p:cNvPr>
          <p:cNvSpPr txBox="1">
            <a:spLocks/>
          </p:cNvSpPr>
          <p:nvPr/>
        </p:nvSpPr>
        <p:spPr>
          <a:xfrm rot="431841">
            <a:off x="6458279" y="518487"/>
            <a:ext cx="5756262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bg1"/>
                </a:solidFill>
                <a:latin typeface="Lionesa SemiSerif regular"/>
              </a:rPr>
              <a:t>People in Motion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901DF514-09DA-9249-6048-27735AC4E194}"/>
              </a:ext>
            </a:extLst>
          </p:cNvPr>
          <p:cNvSpPr txBox="1">
            <a:spLocks/>
          </p:cNvSpPr>
          <p:nvPr/>
        </p:nvSpPr>
        <p:spPr>
          <a:xfrm rot="431841">
            <a:off x="7140409" y="1471648"/>
            <a:ext cx="8853314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 err="1">
                <a:solidFill>
                  <a:schemeClr val="bg1"/>
                </a:solidFill>
                <a:latin typeface="Lionesa SemiSerif regular"/>
              </a:rPr>
              <a:t>Pessoas</a:t>
            </a:r>
            <a:r>
              <a:rPr lang="en-GB" sz="240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Lionesa SemiSerif regular"/>
              </a:rPr>
              <a:t>em</a:t>
            </a:r>
            <a:r>
              <a:rPr lang="en-GB" sz="2400" b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Lionesa SemiSerif regular"/>
              </a:rPr>
              <a:t>Movimento</a:t>
            </a:r>
            <a:endParaRPr lang="en-GB" sz="2400" b="1" dirty="0">
              <a:solidFill>
                <a:schemeClr val="bg1"/>
              </a:solidFill>
              <a:latin typeface="Lionesa SemiSerif regular"/>
            </a:endParaRPr>
          </a:p>
        </p:txBody>
      </p:sp>
    </p:spTree>
    <p:extLst>
      <p:ext uri="{BB962C8B-B14F-4D97-AF65-F5344CB8AC3E}">
        <p14:creationId xmlns:p14="http://schemas.microsoft.com/office/powerpoint/2010/main" val="538444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EA426-5C05-6552-C60F-7D65DDCBB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DB91D89E-CF69-EA13-F4C6-EBE5FD3FCE97}"/>
              </a:ext>
            </a:extLst>
          </p:cNvPr>
          <p:cNvSpPr/>
          <p:nvPr/>
        </p:nvSpPr>
        <p:spPr>
          <a:xfrm rot="21420000">
            <a:off x="3095498" y="547827"/>
            <a:ext cx="10956544" cy="6163056"/>
          </a:xfrm>
          <a:prstGeom prst="rect">
            <a:avLst/>
          </a:prstGeom>
          <a:solidFill>
            <a:srgbClr val="FE4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F1A45BF-AC41-8E82-3E3D-07D81BC7B4D2}"/>
              </a:ext>
            </a:extLst>
          </p:cNvPr>
          <p:cNvSpPr txBox="1"/>
          <p:nvPr/>
        </p:nvSpPr>
        <p:spPr>
          <a:xfrm rot="260664">
            <a:off x="6665085" y="1693232"/>
            <a:ext cx="257291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pt-PT" sz="3200" dirty="0">
              <a:solidFill>
                <a:schemeClr val="bg1"/>
              </a:solidFill>
              <a:latin typeface="Lionesa SemiSerif regular"/>
            </a:endParaRPr>
          </a:p>
        </p:txBody>
      </p:sp>
      <p:pic>
        <p:nvPicPr>
          <p:cNvPr id="5" name="Imagem 4" descr="Uma imagem com livro, texto, Impressão, Tipo de letra&#10;&#10;Os conteúdos gerados por IA podem estar incorretos.">
            <a:extLst>
              <a:ext uri="{FF2B5EF4-FFF2-40B4-BE49-F238E27FC236}">
                <a16:creationId xmlns:a16="http://schemas.microsoft.com/office/drawing/2014/main" id="{5138F80F-D756-C474-B617-A68ACBF718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606">
            <a:off x="4650000" y="653998"/>
            <a:ext cx="8044380" cy="643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63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AD686-4981-BE40-9E98-B7576FBF7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8AB90C5B-0EB1-DAE1-76D9-FF490EEED6BA}"/>
              </a:ext>
            </a:extLst>
          </p:cNvPr>
          <p:cNvSpPr/>
          <p:nvPr/>
        </p:nvSpPr>
        <p:spPr>
          <a:xfrm rot="21246576">
            <a:off x="-339278" y="602016"/>
            <a:ext cx="11601476" cy="6500373"/>
          </a:xfrm>
          <a:prstGeom prst="rect">
            <a:avLst/>
          </a:prstGeom>
          <a:solidFill>
            <a:srgbClr val="900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DD9042AE-1A0C-8FE7-1386-EA4BBF24E160}"/>
              </a:ext>
            </a:extLst>
          </p:cNvPr>
          <p:cNvSpPr/>
          <p:nvPr/>
        </p:nvSpPr>
        <p:spPr>
          <a:xfrm rot="21431135">
            <a:off x="-619962" y="2250318"/>
            <a:ext cx="12475312" cy="6217033"/>
          </a:xfrm>
          <a:prstGeom prst="rect">
            <a:avLst/>
          </a:prstGeom>
          <a:solidFill>
            <a:srgbClr val="0D2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PT" sz="800"/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DF3355CA-8C9C-0746-5D18-245B1EF7D639}"/>
              </a:ext>
            </a:extLst>
          </p:cNvPr>
          <p:cNvSpPr txBox="1"/>
          <p:nvPr/>
        </p:nvSpPr>
        <p:spPr>
          <a:xfrm rot="21419944">
            <a:off x="764152" y="2545136"/>
            <a:ext cx="10336613" cy="39549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Arquiteto, curador e editor, é cofundador do gabinete </a:t>
            </a:r>
            <a:r>
              <a:rPr lang="pt-PT" sz="1600" b="1" dirty="0">
                <a:solidFill>
                  <a:schemeClr val="bg1"/>
                </a:solidFill>
                <a:latin typeface="Lionesa SemiSerif regular"/>
              </a:rPr>
              <a:t>COR arquitectos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(Cremascoli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Okumura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Rodrigues), no Porto, com projetos realizados em Portugal, Itália, Suíça e França. Entre as suas obras destacam-se: 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Renovação do Grande Hotel do Porto e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The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Black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Tower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of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Light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on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the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Roof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; 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NAC – Núcleo de Arte Contemporânea na Fábrica da Resinagem da Marinha Grande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;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Piazza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Garibaldi e Salita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di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San Paolo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em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Cantù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(Itália); 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Museu Arqueológico Libero D’Orsi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em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Castellammare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di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Stabia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; 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Museu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Antiquarium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em Pompeia;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Museo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del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Foro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em Roma; e o Conjunto Residencial em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Gallarate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(Itália), desenvolvido em parceria com Álvaro Siza.</a:t>
            </a:r>
          </a:p>
          <a:p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Foi curador de 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Porto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Poetic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na Trienal de Milão (2013) e de 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Álvaro Siza,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Inside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the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Human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Being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no Museu MART de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Rovereto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(2014). Em Roma, em 2016, assumiu a responsabilidade científica da exposição 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Álvaro Siza, Sacro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, no MAXXI, e foi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co-curador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de 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Álvaro Siza in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Italia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–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Il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Grand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Tour 1976-2016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, na Academia Nacional de San Luca. No mesmo ano, representou Portugal na XXI Trienal de Milão, em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co-curadoria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com Maria Milano, com o projeto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Objects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after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Objects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, e participou na XV Bienal de Arquitetura de Veneza, em parceria com Nuno Grande, com o projeto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Neighbourhood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: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Where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Álvaro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meets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Aldo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.</a:t>
            </a:r>
          </a:p>
          <a:p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Mais recentemente, foi curador do Pavilhão da Santa Sé na XVIII Bienal de Arquitetura de Veneza (2023), com o projeto 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Social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Friendship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: Meeting in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the</a:t>
            </a:r>
            <a:r>
              <a:rPr lang="pt-PT" sz="1600" i="1" dirty="0">
                <a:solidFill>
                  <a:schemeClr val="bg1"/>
                </a:solidFill>
                <a:latin typeface="Lionesa SemiSerif regular"/>
              </a:rPr>
              <a:t> </a:t>
            </a:r>
            <a:r>
              <a:rPr lang="pt-PT" sz="1600" i="1" dirty="0" err="1">
                <a:solidFill>
                  <a:schemeClr val="bg1"/>
                </a:solidFill>
                <a:latin typeface="Lionesa SemiSerif regular"/>
              </a:rPr>
              <a:t>Garden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. Durante mais de uma década, foi diretor artístico do projeto </a:t>
            </a:r>
            <a:r>
              <a:rPr lang="pt-PT" sz="1600" dirty="0" err="1">
                <a:solidFill>
                  <a:schemeClr val="bg1"/>
                </a:solidFill>
                <a:latin typeface="Lionesa SemiSerif regular"/>
              </a:rPr>
              <a:t>Remade</a:t>
            </a:r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 in Portugal, em parceria com a Fundação EDP (José Manuel dos Santos e João Pinharanda), promovendo dez edições e instalações temporárias entre 2007 e 2018.</a:t>
            </a:r>
          </a:p>
          <a:p>
            <a:r>
              <a:rPr lang="pt-PT" sz="1600" dirty="0">
                <a:solidFill>
                  <a:schemeClr val="bg1"/>
                </a:solidFill>
                <a:latin typeface="Lionesa SemiSerif regular"/>
              </a:rPr>
              <a:t>Em 2024, recebeu do Papa Francisco a distinção de Cavaleiro da Ordem de São Gregório Magno. 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27CF8074-1863-5BC6-5E01-11988BDCFE52}"/>
              </a:ext>
            </a:extLst>
          </p:cNvPr>
          <p:cNvSpPr txBox="1">
            <a:spLocks/>
          </p:cNvSpPr>
          <p:nvPr/>
        </p:nvSpPr>
        <p:spPr>
          <a:xfrm rot="21245714">
            <a:off x="1262140" y="1090440"/>
            <a:ext cx="3255005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bg1"/>
                </a:solidFill>
                <a:latin typeface="Lionesa SemiSerif regular"/>
              </a:rPr>
              <a:t>CURADOR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559FFE2F-1063-5726-A718-F2424D6557BC}"/>
              </a:ext>
            </a:extLst>
          </p:cNvPr>
          <p:cNvSpPr txBox="1">
            <a:spLocks/>
          </p:cNvSpPr>
          <p:nvPr/>
        </p:nvSpPr>
        <p:spPr>
          <a:xfrm rot="21245714">
            <a:off x="3102300" y="1051186"/>
            <a:ext cx="8853314" cy="762000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bg1"/>
                </a:solidFill>
                <a:latin typeface="Lionesa SemiSerif regular"/>
              </a:rPr>
              <a:t>Roberto Cremascoli</a:t>
            </a:r>
          </a:p>
        </p:txBody>
      </p:sp>
    </p:spTree>
    <p:extLst>
      <p:ext uri="{BB962C8B-B14F-4D97-AF65-F5344CB8AC3E}">
        <p14:creationId xmlns:p14="http://schemas.microsoft.com/office/powerpoint/2010/main" val="33250250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6D64F951B8E6E4694A917CF4D5AD605" ma:contentTypeVersion="15" ma:contentTypeDescription="Criar um novo documento." ma:contentTypeScope="" ma:versionID="e5450923288c63c82d03a679559077af">
  <xsd:schema xmlns:xsd="http://www.w3.org/2001/XMLSchema" xmlns:xs="http://www.w3.org/2001/XMLSchema" xmlns:p="http://schemas.microsoft.com/office/2006/metadata/properties" xmlns:ns2="413d3230-1ef3-478b-a2b2-36a693a05757" xmlns:ns3="66467064-8d41-4501-9b85-67979d0605d5" targetNamespace="http://schemas.microsoft.com/office/2006/metadata/properties" ma:root="true" ma:fieldsID="877af53e2780f4a049015fcedd387135" ns2:_="" ns3:_="">
    <xsd:import namespace="413d3230-1ef3-478b-a2b2-36a693a05757"/>
    <xsd:import namespace="66467064-8d41-4501-9b85-67979d0605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3d3230-1ef3-478b-a2b2-36a693a05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m" ma:readOnly="false" ma:fieldId="{5cf76f15-5ced-4ddc-b409-7134ff3c332f}" ma:taxonomyMulti="true" ma:sspId="727c5a66-ffaf-4d40-8407-0f519eb539d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67064-8d41-4501-9b85-67979d0605d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678e4190-79fb-44ee-b3fa-2b9cf9290628}" ma:internalName="TaxCatchAll" ma:showField="CatchAllData" ma:web="66467064-8d41-4501-9b85-67979d0605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13d3230-1ef3-478b-a2b2-36a693a05757">
      <Terms xmlns="http://schemas.microsoft.com/office/infopath/2007/PartnerControls"/>
    </lcf76f155ced4ddcb4097134ff3c332f>
    <TaxCatchAll xmlns="66467064-8d41-4501-9b85-67979d0605d5" xsi:nil="true"/>
    <SharedWithUsers xmlns="66467064-8d41-4501-9b85-67979d0605d5">
      <UserInfo>
        <DisplayName/>
        <AccountId xsi:nil="true"/>
        <AccountType/>
      </UserInfo>
    </SharedWithUsers>
    <MediaLengthInSeconds xmlns="413d3230-1ef3-478b-a2b2-36a693a05757" xsi:nil="true"/>
  </documentManagement>
</p:properties>
</file>

<file path=customXml/itemProps1.xml><?xml version="1.0" encoding="utf-8"?>
<ds:datastoreItem xmlns:ds="http://schemas.openxmlformats.org/officeDocument/2006/customXml" ds:itemID="{E9DE1E36-2695-47FD-9AC0-2F9EDCA530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3d3230-1ef3-478b-a2b2-36a693a05757"/>
    <ds:schemaRef ds:uri="66467064-8d41-4501-9b85-67979d0605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6F27135-4391-4808-9943-E97AA35A95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FB4475-6CA3-4F53-A6E0-D0EFCEE46812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66467064-8d41-4501-9b85-67979d0605d5"/>
    <ds:schemaRef ds:uri="413d3230-1ef3-478b-a2b2-36a693a05757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1168</Words>
  <Application>Microsoft Office PowerPoint</Application>
  <PresentationFormat>Ecrã Panorâmico</PresentationFormat>
  <Paragraphs>62</Paragraphs>
  <Slides>18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Lionesa Sans Book</vt:lpstr>
      <vt:lpstr>Lionesa SemiSerif</vt:lpstr>
      <vt:lpstr>Lionesa SemiSerif regular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Sofia Guerra</dc:creator>
  <cp:lastModifiedBy>Rita Marques</cp:lastModifiedBy>
  <cp:revision>216</cp:revision>
  <dcterms:created xsi:type="dcterms:W3CDTF">2024-01-10T18:35:17Z</dcterms:created>
  <dcterms:modified xsi:type="dcterms:W3CDTF">2025-09-25T10:55:51Z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0x01010066D64F951B8E6E4694A917CF4D5AD605</vt:lpwstr>
  </property>
  <property fmtid="{D5CDD505-2E9C-101B-9397-08002B2CF9AE}" pid="3" name="MediaServiceImageTags">
    <vt:lpwstr/>
  </property>
  <property fmtid="{D5CDD505-2E9C-101B-9397-08002B2CF9AE}" pid="4" name="Order">
    <vt:r8>1639600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